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5"/>
  </p:notesMasterIdLst>
  <p:sldIdLst>
    <p:sldId id="283" r:id="rId2"/>
    <p:sldId id="262" r:id="rId3"/>
    <p:sldId id="257" r:id="rId4"/>
    <p:sldId id="258" r:id="rId5"/>
    <p:sldId id="259" r:id="rId6"/>
    <p:sldId id="260" r:id="rId7"/>
    <p:sldId id="261" r:id="rId8"/>
    <p:sldId id="263" r:id="rId9"/>
    <p:sldId id="265" r:id="rId10"/>
    <p:sldId id="266" r:id="rId11"/>
    <p:sldId id="271" r:id="rId12"/>
    <p:sldId id="272" r:id="rId13"/>
    <p:sldId id="273" r:id="rId14"/>
    <p:sldId id="274" r:id="rId15"/>
    <p:sldId id="275" r:id="rId16"/>
    <p:sldId id="276" r:id="rId17"/>
    <p:sldId id="277" r:id="rId18"/>
    <p:sldId id="278" r:id="rId19"/>
    <p:sldId id="279" r:id="rId20"/>
    <p:sldId id="280" r:id="rId21"/>
    <p:sldId id="281" r:id="rId22"/>
    <p:sldId id="268" r:id="rId23"/>
    <p:sldId id="26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a-IR"/>
  <c:chart>
    <c:title/>
    <c:view3D>
      <c:rotX val="30"/>
      <c:perspective val="30"/>
    </c:view3D>
    <c:plotArea>
      <c:layout/>
      <c:pie3DChart>
        <c:varyColors val="1"/>
        <c:ser>
          <c:idx val="0"/>
          <c:order val="0"/>
          <c:tx>
            <c:strRef>
              <c:f>Sheet1!$B$1</c:f>
              <c:strCache>
                <c:ptCount val="1"/>
                <c:pt idx="0">
                  <c:v>Sales</c:v>
                </c:pt>
              </c:strCache>
            </c:strRef>
          </c:tx>
          <c:explosion val="21"/>
          <c:dLbls>
            <c:showPercent val="1"/>
            <c:showLeaderLines val="1"/>
          </c:dLbls>
          <c:cat>
            <c:strRef>
              <c:f>Sheet1!$A$2:$A$3</c:f>
              <c:strCache>
                <c:ptCount val="2"/>
                <c:pt idx="0">
                  <c:v>زن</c:v>
                </c:pt>
                <c:pt idx="1">
                  <c:v>مر</c:v>
                </c:pt>
              </c:strCache>
            </c:strRef>
          </c:cat>
          <c:val>
            <c:numRef>
              <c:f>Sheet1!$B$2:$B$3</c:f>
              <c:numCache>
                <c:formatCode>General</c:formatCode>
                <c:ptCount val="2"/>
                <c:pt idx="0">
                  <c:v>160</c:v>
                </c:pt>
                <c:pt idx="1">
                  <c:v>140</c:v>
                </c:pt>
              </c:numCache>
            </c:numRef>
          </c:val>
        </c:ser>
      </c:pie3DChart>
    </c:plotArea>
    <c:legend>
      <c:legendPos val="r"/>
    </c:legend>
    <c:plotVisOnly val="1"/>
  </c:chart>
  <c:txPr>
    <a:bodyPr/>
    <a:lstStyle/>
    <a:p>
      <a:pPr>
        <a:defRPr sz="1800"/>
      </a:pPr>
      <a:endParaRPr lang="fa-I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a-IR"/>
  <c:chart>
    <c:title>
      <c:tx>
        <c:rich>
          <a:bodyPr/>
          <a:lstStyle/>
          <a:p>
            <a:pPr>
              <a:defRPr sz="900" b="1" i="0" u="none" strike="noStrike" baseline="0">
                <a:solidFill>
                  <a:srgbClr val="000000"/>
                </a:solidFill>
                <a:latin typeface="Zar"/>
                <a:ea typeface="Zar"/>
                <a:cs typeface="Zar"/>
              </a:defRPr>
            </a:pPr>
            <a:r>
              <a:rPr lang="fa-IR"/>
              <a:t>فراواني</a:t>
            </a:r>
          </a:p>
        </c:rich>
      </c:tx>
      <c:layout>
        <c:manualLayout>
          <c:xMode val="edge"/>
          <c:yMode val="edge"/>
          <c:x val="7.2500000000000023E-2"/>
          <c:y val="7.5949367088607597E-2"/>
        </c:manualLayout>
      </c:layout>
      <c:spPr>
        <a:noFill/>
        <a:ln w="25400">
          <a:noFill/>
        </a:ln>
      </c:spPr>
    </c:title>
    <c:view3D>
      <c:hPercent val="85"/>
      <c:depthPercent val="20"/>
      <c:rAngAx val="1"/>
    </c:view3D>
    <c:floor>
      <c:spPr>
        <a:solidFill>
          <a:srgbClr val="C0C0C0"/>
        </a:solidFill>
        <a:ln w="3175">
          <a:solidFill>
            <a:srgbClr val="000000"/>
          </a:solidFill>
          <a:prstDash val="solid"/>
        </a:ln>
      </c:spPr>
    </c:floor>
    <c:sideWall>
      <c:spPr>
        <a:solidFill>
          <a:srgbClr val="FFFFFF"/>
        </a:solidFill>
        <a:ln w="12700">
          <a:solidFill>
            <a:srgbClr val="808080"/>
          </a:solidFill>
          <a:prstDash val="solid"/>
        </a:ln>
      </c:spPr>
    </c:sideWall>
    <c:backWall>
      <c:spPr>
        <a:solidFill>
          <a:srgbClr val="FFFFFF"/>
        </a:solidFill>
        <a:ln w="12700">
          <a:solidFill>
            <a:srgbClr val="808080"/>
          </a:solidFill>
          <a:prstDash val="solid"/>
        </a:ln>
      </c:spPr>
    </c:backWall>
    <c:plotArea>
      <c:layout>
        <c:manualLayout>
          <c:layoutTarget val="inner"/>
          <c:xMode val="edge"/>
          <c:yMode val="edge"/>
          <c:x val="9.557838365335776E-2"/>
          <c:y val="0.23154980122535945"/>
          <c:w val="0.69499999999999995"/>
          <c:h val="0.63607594936709089"/>
        </c:manualLayout>
      </c:layout>
      <c:bar3DChart>
        <c:barDir val="col"/>
        <c:grouping val="clustered"/>
        <c:ser>
          <c:idx val="0"/>
          <c:order val="0"/>
          <c:tx>
            <c:strRef>
              <c:f>Sheet1!$A$2</c:f>
              <c:strCache>
                <c:ptCount val="1"/>
                <c:pt idx="0">
                  <c:v>نمودار تعداد</c:v>
                </c:pt>
              </c:strCache>
            </c:strRef>
          </c:tx>
          <c:spPr>
            <a:solidFill>
              <a:srgbClr val="00FF00"/>
            </a:solidFill>
            <a:ln w="12700">
              <a:solidFill>
                <a:srgbClr val="000000"/>
              </a:solidFill>
              <a:prstDash val="solid"/>
            </a:ln>
          </c:spPr>
          <c:cat>
            <c:numRef>
              <c:f>Sheet1!$B$1:$J$1</c:f>
              <c:numCache>
                <c:formatCode>General</c:formatCode>
                <c:ptCount val="9"/>
                <c:pt idx="1">
                  <c:v>50</c:v>
                </c:pt>
                <c:pt idx="2">
                  <c:v>55</c:v>
                </c:pt>
                <c:pt idx="3">
                  <c:v>60</c:v>
                </c:pt>
                <c:pt idx="4">
                  <c:v>65</c:v>
                </c:pt>
                <c:pt idx="5">
                  <c:v>70</c:v>
                </c:pt>
                <c:pt idx="6">
                  <c:v>75</c:v>
                </c:pt>
                <c:pt idx="7">
                  <c:v>80</c:v>
                </c:pt>
                <c:pt idx="8">
                  <c:v>85</c:v>
                </c:pt>
              </c:numCache>
            </c:numRef>
          </c:cat>
          <c:val>
            <c:numRef>
              <c:f>Sheet1!$B$2:$J$2</c:f>
              <c:numCache>
                <c:formatCode>General</c:formatCode>
                <c:ptCount val="9"/>
                <c:pt idx="1">
                  <c:v>2</c:v>
                </c:pt>
                <c:pt idx="2">
                  <c:v>5</c:v>
                </c:pt>
                <c:pt idx="3">
                  <c:v>7</c:v>
                </c:pt>
                <c:pt idx="4">
                  <c:v>12</c:v>
                </c:pt>
                <c:pt idx="5">
                  <c:v>14</c:v>
                </c:pt>
                <c:pt idx="6">
                  <c:v>9</c:v>
                </c:pt>
                <c:pt idx="7">
                  <c:v>1</c:v>
                </c:pt>
              </c:numCache>
            </c:numRef>
          </c:val>
        </c:ser>
        <c:gapWidth val="0"/>
        <c:gapDepth val="160"/>
        <c:shape val="box"/>
        <c:axId val="88958848"/>
        <c:axId val="88960384"/>
        <c:axId val="0"/>
      </c:bar3DChart>
      <c:catAx>
        <c:axId val="88958848"/>
        <c:scaling>
          <c:orientation val="minMax"/>
        </c:scaling>
        <c:axPos val="b"/>
        <c:numFmt formatCode="0" sourceLinked="0"/>
        <c:tickLblPos val="nextTo"/>
        <c:spPr>
          <a:ln w="12700">
            <a:solidFill>
              <a:srgbClr val="000000"/>
            </a:solidFill>
            <a:prstDash val="solid"/>
          </a:ln>
        </c:spPr>
        <c:txPr>
          <a:bodyPr rot="0" vert="horz"/>
          <a:lstStyle/>
          <a:p>
            <a:pPr>
              <a:defRPr sz="1400" b="1" i="0" u="none" strike="noStrike" baseline="0">
                <a:solidFill>
                  <a:srgbClr val="000000"/>
                </a:solidFill>
                <a:latin typeface="Zar"/>
                <a:ea typeface="Zar"/>
                <a:cs typeface="Zar"/>
              </a:defRPr>
            </a:pPr>
            <a:endParaRPr lang="fa-IR"/>
          </a:p>
        </c:txPr>
        <c:crossAx val="88960384"/>
        <c:crosses val="autoZero"/>
        <c:auto val="1"/>
        <c:lblAlgn val="ctr"/>
        <c:lblOffset val="100"/>
        <c:tickLblSkip val="1"/>
        <c:tickMarkSkip val="1"/>
      </c:catAx>
      <c:valAx>
        <c:axId val="88960384"/>
        <c:scaling>
          <c:orientation val="minMax"/>
          <c:max val="15"/>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400" b="1" i="0" u="none" strike="noStrike" baseline="0">
                <a:solidFill>
                  <a:srgbClr val="000000"/>
                </a:solidFill>
                <a:latin typeface="Zar"/>
                <a:ea typeface="Zar"/>
                <a:cs typeface="Zar"/>
              </a:defRPr>
            </a:pPr>
            <a:endParaRPr lang="fa-IR"/>
          </a:p>
        </c:txPr>
        <c:crossAx val="88958848"/>
        <c:crosses val="autoZero"/>
        <c:crossBetween val="between"/>
        <c:majorUnit val="1"/>
      </c:valAx>
      <c:spPr>
        <a:noFill/>
        <a:ln w="25400">
          <a:noFill/>
        </a:ln>
      </c:spPr>
    </c:plotArea>
    <c:plotVisOnly val="1"/>
    <c:dispBlanksAs val="gap"/>
  </c:chart>
  <c:spPr>
    <a:noFill/>
    <a:ln>
      <a:noFill/>
    </a:ln>
  </c:spPr>
  <c:txPr>
    <a:bodyPr/>
    <a:lstStyle/>
    <a:p>
      <a:pPr>
        <a:defRPr sz="1150" b="1" i="0" u="none" strike="noStrike" baseline="0">
          <a:solidFill>
            <a:srgbClr val="000000"/>
          </a:solidFill>
          <a:latin typeface="Arial"/>
          <a:ea typeface="Arial"/>
          <a:cs typeface="Arial"/>
        </a:defRPr>
      </a:pPr>
      <a:endParaRPr lang="fa-I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461810-FEE2-4B5C-978D-FC830DE49208}"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n-US"/>
        </a:p>
      </dgm:t>
    </dgm:pt>
    <dgm:pt modelId="{EF11162C-12F4-4881-AFC2-F0170CF14CA7}">
      <dgm:prSet phldrT="[Text]"/>
      <dgm:spPr>
        <a:solidFill>
          <a:srgbClr val="FFCC00"/>
        </a:solidFill>
      </dgm:spPr>
      <dgm:t>
        <a:bodyPr/>
        <a:lstStyle/>
        <a:p>
          <a:r>
            <a:rPr lang="fa-IR" dirty="0" smtClean="0">
              <a:solidFill>
                <a:schemeClr val="tx1"/>
              </a:solidFill>
            </a:rPr>
            <a:t>؟</a:t>
          </a:r>
          <a:endParaRPr lang="en-US" dirty="0">
            <a:solidFill>
              <a:schemeClr val="tx1"/>
            </a:solidFill>
          </a:endParaRPr>
        </a:p>
      </dgm:t>
    </dgm:pt>
    <dgm:pt modelId="{1E5EF3F0-4AF0-4C68-85CD-D6E1302A1A95}" type="parTrans" cxnId="{5516A6C7-479D-468B-BE8C-D931C1391C54}">
      <dgm:prSet/>
      <dgm:spPr/>
      <dgm:t>
        <a:bodyPr/>
        <a:lstStyle/>
        <a:p>
          <a:endParaRPr lang="en-US"/>
        </a:p>
      </dgm:t>
    </dgm:pt>
    <dgm:pt modelId="{B3E59E18-3054-4C42-BAEB-1205280B1078}" type="sibTrans" cxnId="{5516A6C7-479D-468B-BE8C-D931C1391C54}">
      <dgm:prSet/>
      <dgm:spPr/>
      <dgm:t>
        <a:bodyPr/>
        <a:lstStyle/>
        <a:p>
          <a:endParaRPr lang="en-US"/>
        </a:p>
      </dgm:t>
    </dgm:pt>
    <dgm:pt modelId="{C18BE916-D200-4C68-BF2F-33FE568FD25E}">
      <dgm:prSet phldrT="[Text]"/>
      <dgm:spPr>
        <a:solidFill>
          <a:srgbClr val="FFFF99"/>
        </a:solidFill>
      </dgm:spPr>
      <dgm:t>
        <a:bodyPr/>
        <a:lstStyle/>
        <a:p>
          <a:r>
            <a:rPr lang="fa-IR" dirty="0" smtClean="0">
              <a:solidFill>
                <a:schemeClr val="tx1"/>
              </a:solidFill>
            </a:rPr>
            <a:t>؟</a:t>
          </a:r>
          <a:endParaRPr lang="en-US" dirty="0">
            <a:solidFill>
              <a:schemeClr val="tx1"/>
            </a:solidFill>
          </a:endParaRPr>
        </a:p>
      </dgm:t>
    </dgm:pt>
    <dgm:pt modelId="{52BB21E9-FA69-42F5-B08B-9C8E43A3E6C8}" type="parTrans" cxnId="{D9A52527-FFC8-4ACC-B438-3DDE352B8963}">
      <dgm:prSet/>
      <dgm:spPr/>
      <dgm:t>
        <a:bodyPr/>
        <a:lstStyle/>
        <a:p>
          <a:endParaRPr lang="en-US"/>
        </a:p>
      </dgm:t>
    </dgm:pt>
    <dgm:pt modelId="{CA6031E1-EEC1-44DD-9F12-E2AACC58AAF0}" type="sibTrans" cxnId="{D9A52527-FFC8-4ACC-B438-3DDE352B8963}">
      <dgm:prSet/>
      <dgm:spPr/>
      <dgm:t>
        <a:bodyPr/>
        <a:lstStyle/>
        <a:p>
          <a:endParaRPr lang="en-US"/>
        </a:p>
      </dgm:t>
    </dgm:pt>
    <dgm:pt modelId="{6F1A2863-94E3-4746-9D9F-83D1BD53D62F}">
      <dgm:prSet phldrT="[Text]"/>
      <dgm:spPr/>
      <dgm:t>
        <a:bodyPr/>
        <a:lstStyle/>
        <a:p>
          <a:r>
            <a:rPr lang="fa-IR" dirty="0" smtClean="0"/>
            <a:t>؟</a:t>
          </a:r>
          <a:endParaRPr lang="en-US" dirty="0"/>
        </a:p>
      </dgm:t>
    </dgm:pt>
    <dgm:pt modelId="{4F6BBA38-143F-4544-B223-FD0323C20491}" type="parTrans" cxnId="{01FD1BB4-AB62-41FE-B970-0D8C64E01C5C}">
      <dgm:prSet/>
      <dgm:spPr/>
      <dgm:t>
        <a:bodyPr/>
        <a:lstStyle/>
        <a:p>
          <a:endParaRPr lang="en-US"/>
        </a:p>
      </dgm:t>
    </dgm:pt>
    <dgm:pt modelId="{3D430276-54D5-442E-B0A3-71EF8CD83379}" type="sibTrans" cxnId="{01FD1BB4-AB62-41FE-B970-0D8C64E01C5C}">
      <dgm:prSet/>
      <dgm:spPr/>
      <dgm:t>
        <a:bodyPr/>
        <a:lstStyle/>
        <a:p>
          <a:endParaRPr lang="en-US"/>
        </a:p>
      </dgm:t>
    </dgm:pt>
    <dgm:pt modelId="{5FD50FB4-3C82-49B0-B248-7CC71E5478DE}">
      <dgm:prSet phldrT="[Text]" custT="1"/>
      <dgm:spPr/>
      <dgm:t>
        <a:bodyPr/>
        <a:lstStyle/>
        <a:p>
          <a:r>
            <a:rPr lang="fa-IR" sz="4000" b="1" dirty="0" smtClean="0"/>
            <a:t>سوال ؟</a:t>
          </a:r>
          <a:endParaRPr lang="en-US" sz="4000" b="1" dirty="0"/>
        </a:p>
      </dgm:t>
    </dgm:pt>
    <dgm:pt modelId="{476FF433-8DF4-4598-A147-6A764C946FD9}" type="parTrans" cxnId="{FD2AC277-3C44-44D7-BEB0-053775BF5189}">
      <dgm:prSet/>
      <dgm:spPr/>
      <dgm:t>
        <a:bodyPr/>
        <a:lstStyle/>
        <a:p>
          <a:endParaRPr lang="en-US"/>
        </a:p>
      </dgm:t>
    </dgm:pt>
    <dgm:pt modelId="{406D7664-AD73-447D-BF14-8A40BF67CCCD}" type="sibTrans" cxnId="{FD2AC277-3C44-44D7-BEB0-053775BF5189}">
      <dgm:prSet/>
      <dgm:spPr/>
      <dgm:t>
        <a:bodyPr/>
        <a:lstStyle/>
        <a:p>
          <a:endParaRPr lang="en-US"/>
        </a:p>
      </dgm:t>
    </dgm:pt>
    <dgm:pt modelId="{587DADBB-F92D-4AA8-9AA7-4695751E6979}" type="pres">
      <dgm:prSet presAssocID="{01461810-FEE2-4B5C-978D-FC830DE49208}" presName="Name0" presStyleCnt="0">
        <dgm:presLayoutVars>
          <dgm:chMax val="4"/>
          <dgm:resizeHandles val="exact"/>
        </dgm:presLayoutVars>
      </dgm:prSet>
      <dgm:spPr/>
      <dgm:t>
        <a:bodyPr/>
        <a:lstStyle/>
        <a:p>
          <a:endParaRPr lang="en-US"/>
        </a:p>
      </dgm:t>
    </dgm:pt>
    <dgm:pt modelId="{C8DE5707-5FE6-4CC2-B2C2-FF947F363386}" type="pres">
      <dgm:prSet presAssocID="{01461810-FEE2-4B5C-978D-FC830DE49208}" presName="ellipse" presStyleLbl="trBgShp" presStyleIdx="0" presStyleCnt="1"/>
      <dgm:spPr/>
    </dgm:pt>
    <dgm:pt modelId="{5B11A60F-B40C-4C14-8E0C-BF3E86C81CA9}" type="pres">
      <dgm:prSet presAssocID="{01461810-FEE2-4B5C-978D-FC830DE49208}" presName="arrow1" presStyleLbl="fgShp" presStyleIdx="0" presStyleCnt="1"/>
      <dgm:spPr/>
    </dgm:pt>
    <dgm:pt modelId="{A129127E-5D26-440D-87AF-E2775EE73570}" type="pres">
      <dgm:prSet presAssocID="{01461810-FEE2-4B5C-978D-FC830DE49208}" presName="rectangle" presStyleLbl="revTx" presStyleIdx="0" presStyleCnt="1">
        <dgm:presLayoutVars>
          <dgm:bulletEnabled val="1"/>
        </dgm:presLayoutVars>
      </dgm:prSet>
      <dgm:spPr/>
      <dgm:t>
        <a:bodyPr/>
        <a:lstStyle/>
        <a:p>
          <a:endParaRPr lang="en-US"/>
        </a:p>
      </dgm:t>
    </dgm:pt>
    <dgm:pt modelId="{049E5BA8-BEEC-4D0F-B40E-15807FD165F9}" type="pres">
      <dgm:prSet presAssocID="{C18BE916-D200-4C68-BF2F-33FE568FD25E}" presName="item1" presStyleLbl="node1" presStyleIdx="0" presStyleCnt="3" custLinFactNeighborX="27055" custLinFactNeighborY="-25162">
        <dgm:presLayoutVars>
          <dgm:bulletEnabled val="1"/>
        </dgm:presLayoutVars>
      </dgm:prSet>
      <dgm:spPr/>
      <dgm:t>
        <a:bodyPr/>
        <a:lstStyle/>
        <a:p>
          <a:endParaRPr lang="en-US"/>
        </a:p>
      </dgm:t>
    </dgm:pt>
    <dgm:pt modelId="{66EC267F-F033-4FBF-9DBD-F591D2C7BB4A}" type="pres">
      <dgm:prSet presAssocID="{6F1A2863-94E3-4746-9D9F-83D1BD53D62F}" presName="item2" presStyleLbl="node1" presStyleIdx="1" presStyleCnt="3" custLinFactNeighborX="-1389" custLinFactNeighborY="-12640">
        <dgm:presLayoutVars>
          <dgm:bulletEnabled val="1"/>
        </dgm:presLayoutVars>
      </dgm:prSet>
      <dgm:spPr/>
      <dgm:t>
        <a:bodyPr/>
        <a:lstStyle/>
        <a:p>
          <a:endParaRPr lang="en-US"/>
        </a:p>
      </dgm:t>
    </dgm:pt>
    <dgm:pt modelId="{BAA0609E-2C77-4D97-B94C-50B0980661A8}" type="pres">
      <dgm:prSet presAssocID="{5FD50FB4-3C82-49B0-B248-7CC71E5478DE}" presName="item3" presStyleLbl="node1" presStyleIdx="2" presStyleCnt="3" custLinFactNeighborX="-3611" custLinFactNeighborY="-19712">
        <dgm:presLayoutVars>
          <dgm:bulletEnabled val="1"/>
        </dgm:presLayoutVars>
      </dgm:prSet>
      <dgm:spPr/>
      <dgm:t>
        <a:bodyPr/>
        <a:lstStyle/>
        <a:p>
          <a:endParaRPr lang="en-US"/>
        </a:p>
      </dgm:t>
    </dgm:pt>
    <dgm:pt modelId="{274563CB-774F-4453-8B03-07E23A175091}" type="pres">
      <dgm:prSet presAssocID="{01461810-FEE2-4B5C-978D-FC830DE49208}" presName="funnel" presStyleLbl="trAlignAcc1" presStyleIdx="0" presStyleCnt="1" custLinFactNeighborX="224" custLinFactNeighborY="223"/>
      <dgm:spPr>
        <a:solidFill>
          <a:srgbClr val="FFC000">
            <a:alpha val="40000"/>
          </a:srgbClr>
        </a:solidFill>
      </dgm:spPr>
    </dgm:pt>
  </dgm:ptLst>
  <dgm:cxnLst>
    <dgm:cxn modelId="{F4757F35-ECE1-4478-8543-F7DE3020F6E4}" type="presOf" srcId="{EF11162C-12F4-4881-AFC2-F0170CF14CA7}" destId="{BAA0609E-2C77-4D97-B94C-50B0980661A8}" srcOrd="0" destOrd="0" presId="urn:microsoft.com/office/officeart/2005/8/layout/funnel1"/>
    <dgm:cxn modelId="{26181030-C607-4814-AE93-56A42113444C}" type="presOf" srcId="{5FD50FB4-3C82-49B0-B248-7CC71E5478DE}" destId="{A129127E-5D26-440D-87AF-E2775EE73570}" srcOrd="0" destOrd="0" presId="urn:microsoft.com/office/officeart/2005/8/layout/funnel1"/>
    <dgm:cxn modelId="{A6915738-E3CE-4A5D-AF08-BA9EE8587184}" type="presOf" srcId="{C18BE916-D200-4C68-BF2F-33FE568FD25E}" destId="{66EC267F-F033-4FBF-9DBD-F591D2C7BB4A}" srcOrd="0" destOrd="0" presId="urn:microsoft.com/office/officeart/2005/8/layout/funnel1"/>
    <dgm:cxn modelId="{01FD1BB4-AB62-41FE-B970-0D8C64E01C5C}" srcId="{01461810-FEE2-4B5C-978D-FC830DE49208}" destId="{6F1A2863-94E3-4746-9D9F-83D1BD53D62F}" srcOrd="2" destOrd="0" parTransId="{4F6BBA38-143F-4544-B223-FD0323C20491}" sibTransId="{3D430276-54D5-442E-B0A3-71EF8CD83379}"/>
    <dgm:cxn modelId="{FCFEF4C6-6981-4A4F-8315-86ED23E27558}" type="presOf" srcId="{01461810-FEE2-4B5C-978D-FC830DE49208}" destId="{587DADBB-F92D-4AA8-9AA7-4695751E6979}" srcOrd="0" destOrd="0" presId="urn:microsoft.com/office/officeart/2005/8/layout/funnel1"/>
    <dgm:cxn modelId="{5516A6C7-479D-468B-BE8C-D931C1391C54}" srcId="{01461810-FEE2-4B5C-978D-FC830DE49208}" destId="{EF11162C-12F4-4881-AFC2-F0170CF14CA7}" srcOrd="0" destOrd="0" parTransId="{1E5EF3F0-4AF0-4C68-85CD-D6E1302A1A95}" sibTransId="{B3E59E18-3054-4C42-BAEB-1205280B1078}"/>
    <dgm:cxn modelId="{5C21C433-9E31-41FD-A71F-997786F42847}" type="presOf" srcId="{6F1A2863-94E3-4746-9D9F-83D1BD53D62F}" destId="{049E5BA8-BEEC-4D0F-B40E-15807FD165F9}" srcOrd="0" destOrd="0" presId="urn:microsoft.com/office/officeart/2005/8/layout/funnel1"/>
    <dgm:cxn modelId="{D9A52527-FFC8-4ACC-B438-3DDE352B8963}" srcId="{01461810-FEE2-4B5C-978D-FC830DE49208}" destId="{C18BE916-D200-4C68-BF2F-33FE568FD25E}" srcOrd="1" destOrd="0" parTransId="{52BB21E9-FA69-42F5-B08B-9C8E43A3E6C8}" sibTransId="{CA6031E1-EEC1-44DD-9F12-E2AACC58AAF0}"/>
    <dgm:cxn modelId="{FD2AC277-3C44-44D7-BEB0-053775BF5189}" srcId="{01461810-FEE2-4B5C-978D-FC830DE49208}" destId="{5FD50FB4-3C82-49B0-B248-7CC71E5478DE}" srcOrd="3" destOrd="0" parTransId="{476FF433-8DF4-4598-A147-6A764C946FD9}" sibTransId="{406D7664-AD73-447D-BF14-8A40BF67CCCD}"/>
    <dgm:cxn modelId="{C8614887-09A3-432C-8E9E-FAE19F3931BC}" type="presParOf" srcId="{587DADBB-F92D-4AA8-9AA7-4695751E6979}" destId="{C8DE5707-5FE6-4CC2-B2C2-FF947F363386}" srcOrd="0" destOrd="0" presId="urn:microsoft.com/office/officeart/2005/8/layout/funnel1"/>
    <dgm:cxn modelId="{EF0FC7D9-7FDB-43CD-9726-DCC49D8C5C91}" type="presParOf" srcId="{587DADBB-F92D-4AA8-9AA7-4695751E6979}" destId="{5B11A60F-B40C-4C14-8E0C-BF3E86C81CA9}" srcOrd="1" destOrd="0" presId="urn:microsoft.com/office/officeart/2005/8/layout/funnel1"/>
    <dgm:cxn modelId="{C1FC9376-F85E-4174-8820-21A2C7A429FE}" type="presParOf" srcId="{587DADBB-F92D-4AA8-9AA7-4695751E6979}" destId="{A129127E-5D26-440D-87AF-E2775EE73570}" srcOrd="2" destOrd="0" presId="urn:microsoft.com/office/officeart/2005/8/layout/funnel1"/>
    <dgm:cxn modelId="{C742C040-6E85-45AA-B6C7-B52DC9D0A7C2}" type="presParOf" srcId="{587DADBB-F92D-4AA8-9AA7-4695751E6979}" destId="{049E5BA8-BEEC-4D0F-B40E-15807FD165F9}" srcOrd="3" destOrd="0" presId="urn:microsoft.com/office/officeart/2005/8/layout/funnel1"/>
    <dgm:cxn modelId="{C8157C68-A97D-4408-A563-1AEC35EE70BC}" type="presParOf" srcId="{587DADBB-F92D-4AA8-9AA7-4695751E6979}" destId="{66EC267F-F033-4FBF-9DBD-F591D2C7BB4A}" srcOrd="4" destOrd="0" presId="urn:microsoft.com/office/officeart/2005/8/layout/funnel1"/>
    <dgm:cxn modelId="{D1FC79C0-7D3B-4689-A687-D5A3A657F013}" type="presParOf" srcId="{587DADBB-F92D-4AA8-9AA7-4695751E6979}" destId="{BAA0609E-2C77-4D97-B94C-50B0980661A8}" srcOrd="5" destOrd="0" presId="urn:microsoft.com/office/officeart/2005/8/layout/funnel1"/>
    <dgm:cxn modelId="{26ADB637-A689-4872-A4EE-C5DBAC986A9B}" type="presParOf" srcId="{587DADBB-F92D-4AA8-9AA7-4695751E6979}" destId="{274563CB-774F-4453-8B03-07E23A175091}" srcOrd="6" destOrd="0" presId="urn:microsoft.com/office/officeart/2005/8/layout/funne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 Id="rId4" Type="http://schemas.openxmlformats.org/officeDocument/2006/relationships/image" Target="../media/image3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3.wmf"/><Relationship Id="rId4"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0F13DE-227E-4014-B184-CB72B260128E}" type="datetimeFigureOut">
              <a:rPr lang="en-US" smtClean="0"/>
              <a:pPr/>
              <a:t>5/19/2014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DAB4CE-EDE0-42EE-9C69-C1CB8AF2587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cs typeface="Arial" charset="0"/>
            </a:endParaRPr>
          </a:p>
        </p:txBody>
      </p:sp>
      <p:sp>
        <p:nvSpPr>
          <p:cNvPr id="24580" name="Slide Number Placeholder 3"/>
          <p:cNvSpPr>
            <a:spLocks noGrp="1"/>
          </p:cNvSpPr>
          <p:nvPr>
            <p:ph type="sldNum" sz="quarter" idx="5"/>
          </p:nvPr>
        </p:nvSpPr>
        <p:spPr bwMode="auto">
          <a:noFill/>
          <a:ln>
            <a:miter lim="800000"/>
            <a:headEnd/>
            <a:tailEnd/>
          </a:ln>
        </p:spPr>
        <p:txBody>
          <a:bodyPr/>
          <a:lstStyle/>
          <a:p>
            <a:fld id="{DA6A8D60-1671-4361-BFBC-E67C54879B6D}" type="slidenum">
              <a:rPr lang="ar-SA"/>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A1E8D8A-C719-4733-B2AD-FC8BC986AF68}" type="datetimeFigureOut">
              <a:rPr lang="en-US" smtClean="0"/>
              <a:pPr/>
              <a:t>5/19/2014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615EE2F-DA6C-49EB-9C6D-2B7E3AF4DA5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wheel spokes="2"/>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1E8D8A-C719-4733-B2AD-FC8BC986AF68}" type="datetimeFigureOut">
              <a:rPr lang="en-US" smtClean="0"/>
              <a:pPr/>
              <a:t>5/19/2014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1E8D8A-C719-4733-B2AD-FC8BC986AF68}" type="datetimeFigureOut">
              <a:rPr lang="en-US" smtClean="0"/>
              <a:pPr/>
              <a:t>5/19/2014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1E8D8A-C719-4733-B2AD-FC8BC986AF68}" type="datetimeFigureOut">
              <a:rPr lang="en-US" smtClean="0"/>
              <a:pPr/>
              <a:t>5/19/2014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A1E8D8A-C719-4733-B2AD-FC8BC986AF68}" type="datetimeFigureOut">
              <a:rPr lang="en-US" smtClean="0"/>
              <a:pPr/>
              <a:t>5/19/2014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15EE2F-DA6C-49EB-9C6D-2B7E3AF4DA5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wheel spokes="2"/>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A1E8D8A-C719-4733-B2AD-FC8BC986AF68}" type="datetimeFigureOut">
              <a:rPr lang="en-US" smtClean="0"/>
              <a:pPr/>
              <a:t>5/19/2014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A1E8D8A-C719-4733-B2AD-FC8BC986AF68}" type="datetimeFigureOut">
              <a:rPr lang="en-US" smtClean="0"/>
              <a:pPr/>
              <a:t>5/19/2014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A1E8D8A-C719-4733-B2AD-FC8BC986AF68}" type="datetimeFigureOut">
              <a:rPr lang="en-US" smtClean="0"/>
              <a:pPr/>
              <a:t>5/19/2014</a:t>
            </a:fld>
            <a:endParaRPr lang="en-US"/>
          </a:p>
        </p:txBody>
      </p:sp>
      <p:sp>
        <p:nvSpPr>
          <p:cNvPr id="8" name="Slide Number Placeholder 7"/>
          <p:cNvSpPr>
            <a:spLocks noGrp="1"/>
          </p:cNvSpPr>
          <p:nvPr>
            <p:ph type="sldNum" sz="quarter" idx="11"/>
          </p:nvPr>
        </p:nvSpPr>
        <p:spPr/>
        <p:txBody>
          <a:bodyPr/>
          <a:lstStyle/>
          <a:p>
            <a:fld id="{8615EE2F-DA6C-49EB-9C6D-2B7E3AF4DA5D}"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transition>
    <p:wheel spokes="2"/>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1E8D8A-C719-4733-B2AD-FC8BC986AF68}" type="datetimeFigureOut">
              <a:rPr lang="en-US" smtClean="0"/>
              <a:pPr/>
              <a:t>5/19/2014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A1E8D8A-C719-4733-B2AD-FC8BC986AF68}" type="datetimeFigureOut">
              <a:rPr lang="en-US" smtClean="0"/>
              <a:pPr/>
              <a:t>5/19/2014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A1E8D8A-C719-4733-B2AD-FC8BC986AF68}" type="datetimeFigureOut">
              <a:rPr lang="en-US" smtClean="0"/>
              <a:pPr/>
              <a:t>5/19/2014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15EE2F-DA6C-49EB-9C6D-2B7E3AF4DA5D}" type="slidenum">
              <a:rPr lang="en-US" smtClean="0"/>
              <a:pPr/>
              <a:t>‹#›</a:t>
            </a:fld>
            <a:endParaRPr lang="en-US"/>
          </a:p>
        </p:txBody>
      </p:sp>
    </p:spTree>
  </p:cSld>
  <p:clrMapOvr>
    <a:masterClrMapping/>
  </p:clrMapOvr>
  <p:transition>
    <p:wheel spokes="2"/>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A1E8D8A-C719-4733-B2AD-FC8BC986AF68}" type="datetimeFigureOut">
              <a:rPr lang="en-US" smtClean="0"/>
              <a:pPr/>
              <a:t>5/19/2014</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615EE2F-DA6C-49EB-9C6D-2B7E3AF4DA5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wheel spokes="2"/>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9.bin"/><Relationship Id="rId5" Type="http://schemas.openxmlformats.org/officeDocument/2006/relationships/oleObject" Target="../embeddings/oleObject18.bin"/><Relationship Id="rId10" Type="http://schemas.openxmlformats.org/officeDocument/2006/relationships/oleObject" Target="../embeddings/oleObject22.bin"/><Relationship Id="rId4" Type="http://schemas.openxmlformats.org/officeDocument/2006/relationships/image" Target="../media/image25.png"/><Relationship Id="rId9" Type="http://schemas.openxmlformats.org/officeDocument/2006/relationships/oleObject" Target="../embeddings/oleObject21.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2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571744"/>
            <a:ext cx="8143932" cy="2214578"/>
          </a:xfrm>
        </p:spPr>
        <p:txBody>
          <a:bodyPr>
            <a:noAutofit/>
          </a:bodyPr>
          <a:lstStyle/>
          <a:p>
            <a:pPr algn="ctr" rtl="1"/>
            <a:r>
              <a:rPr lang="fa-IR" sz="4500" b="1" dirty="0" smtClean="0"/>
              <a:t>روش های تجزیه و تحلیل اطلاعات</a:t>
            </a:r>
            <a:endParaRPr lang="en-US" sz="4500" b="1" dirty="0"/>
          </a:p>
        </p:txBody>
      </p:sp>
    </p:spTree>
  </p:cSld>
  <p:clrMapOvr>
    <a:masterClrMapping/>
  </p:clrMapOvr>
  <p:transition>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329642" cy="511156"/>
          </a:xfrm>
        </p:spPr>
        <p:txBody>
          <a:bodyPr>
            <a:normAutofit fontScale="90000"/>
          </a:bodyPr>
          <a:lstStyle/>
          <a:p>
            <a:pPr algn="ctr" rtl="1"/>
            <a:r>
              <a:rPr lang="ar-SA" sz="44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م</a:t>
            </a:r>
            <a:r>
              <a:rPr lang="fa-IR" sz="44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ثال</a:t>
            </a:r>
            <a:endParaRPr lang="en-US" dirty="0"/>
          </a:p>
        </p:txBody>
      </p:sp>
      <p:sp>
        <p:nvSpPr>
          <p:cNvPr id="3" name="Content Placeholder 2"/>
          <p:cNvSpPr>
            <a:spLocks noGrp="1"/>
          </p:cNvSpPr>
          <p:nvPr>
            <p:ph idx="1"/>
          </p:nvPr>
        </p:nvSpPr>
        <p:spPr>
          <a:xfrm>
            <a:off x="0" y="857232"/>
            <a:ext cx="9144000" cy="5786478"/>
          </a:xfrm>
        </p:spPr>
        <p:txBody>
          <a:bodyPr>
            <a:normAutofit fontScale="92500" lnSpcReduction="10000"/>
          </a:bodyPr>
          <a:lstStyle/>
          <a:p>
            <a:endParaRPr lang="fa-IR" sz="2500" dirty="0" smtClean="0"/>
          </a:p>
          <a:p>
            <a:pPr algn="r" rtl="1"/>
            <a:r>
              <a:rPr lang="ar-SA" sz="2500" dirty="0" smtClean="0"/>
              <a:t>براي محاسبه واريانس ابتدا </a:t>
            </a:r>
            <a:r>
              <a:rPr lang="en-US" sz="2500" dirty="0" smtClean="0"/>
              <a:t>    </a:t>
            </a:r>
            <a:r>
              <a:rPr lang="fa-IR" sz="2500" dirty="0" smtClean="0"/>
              <a:t>  </a:t>
            </a:r>
            <a:r>
              <a:rPr lang="ar-SA" sz="2500" dirty="0" smtClean="0"/>
              <a:t>و </a:t>
            </a:r>
            <a:r>
              <a:rPr lang="en-US" sz="2500" dirty="0" smtClean="0"/>
              <a:t>     </a:t>
            </a:r>
            <a:r>
              <a:rPr lang="ar-SA" sz="2500" dirty="0" smtClean="0"/>
              <a:t>را محاسبه مي‌كنيم :</a:t>
            </a:r>
            <a:endParaRPr lang="fa-IR" sz="2500" dirty="0" smtClean="0"/>
          </a:p>
          <a:p>
            <a:pPr algn="r" rtl="1"/>
            <a:endParaRPr lang="fa-IR" sz="2500" b="1" dirty="0" smtClean="0"/>
          </a:p>
          <a:p>
            <a:pPr algn="r" rtl="1"/>
            <a:endParaRPr lang="fa-IR" sz="2500" b="1" dirty="0" smtClean="0"/>
          </a:p>
          <a:p>
            <a:pPr algn="r" rtl="1"/>
            <a:endParaRPr lang="fa-IR" sz="2500" b="1" dirty="0" smtClean="0"/>
          </a:p>
          <a:p>
            <a:pPr algn="r" rtl="1"/>
            <a:endParaRPr lang="fa-IR" sz="2500" b="1" dirty="0" smtClean="0"/>
          </a:p>
          <a:p>
            <a:pPr algn="r" rtl="1"/>
            <a:r>
              <a:rPr lang="fa-IR" sz="2400" dirty="0" smtClean="0"/>
              <a:t>سپس با استفاده از فرمول واریانس، مقدار آن را به دست می آوریم.</a:t>
            </a:r>
          </a:p>
          <a:p>
            <a:pPr algn="r" rtl="1"/>
            <a:endParaRPr lang="fa-IR" sz="2500" b="1" dirty="0" smtClean="0"/>
          </a:p>
          <a:p>
            <a:pPr algn="r" rtl="1"/>
            <a:endParaRPr lang="fa-IR" sz="2500" b="1" dirty="0" smtClean="0"/>
          </a:p>
          <a:p>
            <a:pPr algn="r" rtl="1"/>
            <a:endParaRPr lang="fa-IR" sz="2500" b="1" dirty="0" smtClean="0"/>
          </a:p>
          <a:p>
            <a:pPr algn="r" rtl="1"/>
            <a:r>
              <a:rPr lang="fa-IR" sz="2500" dirty="0" smtClean="0"/>
              <a:t>جذر واریانس را می گیریم تا انحراف معیار به دست آید:</a:t>
            </a:r>
          </a:p>
          <a:p>
            <a:pPr algn="r" rtl="1"/>
            <a:endParaRPr lang="fa-IR" sz="2500" dirty="0" smtClean="0"/>
          </a:p>
          <a:p>
            <a:pPr algn="r" rtl="1"/>
            <a:endParaRPr lang="fa-IR" sz="2500" dirty="0" smtClean="0"/>
          </a:p>
          <a:p>
            <a:pPr algn="r" rtl="1"/>
            <a:r>
              <a:rPr lang="fa-IR" sz="2500" dirty="0" smtClean="0"/>
              <a:t>سپس از روی میانگین و انحراف معیار ضریب تغییرات را به دست می آوریم: </a:t>
            </a:r>
            <a:endParaRPr lang="en-US" sz="2500" dirty="0"/>
          </a:p>
        </p:txBody>
      </p:sp>
      <p:pic>
        <p:nvPicPr>
          <p:cNvPr id="107523" name="Picture 3"/>
          <p:cNvPicPr>
            <a:picLocks noChangeAspect="1" noChangeArrowheads="1"/>
          </p:cNvPicPr>
          <p:nvPr/>
        </p:nvPicPr>
        <p:blipFill>
          <a:blip r:embed="rId3" cstate="print"/>
          <a:srcRect/>
          <a:stretch>
            <a:fillRect/>
          </a:stretch>
        </p:blipFill>
        <p:spPr bwMode="auto">
          <a:xfrm>
            <a:off x="928662" y="642918"/>
            <a:ext cx="1504950" cy="476250"/>
          </a:xfrm>
          <a:prstGeom prst="rect">
            <a:avLst/>
          </a:prstGeom>
          <a:noFill/>
          <a:ln w="9525">
            <a:noFill/>
            <a:miter lim="800000"/>
            <a:headEnd/>
            <a:tailEnd/>
          </a:ln>
          <a:effectLst/>
        </p:spPr>
      </p:pic>
      <p:pic>
        <p:nvPicPr>
          <p:cNvPr id="107524" name="Picture 4"/>
          <p:cNvPicPr>
            <a:picLocks noChangeAspect="1" noChangeArrowheads="1"/>
          </p:cNvPicPr>
          <p:nvPr/>
        </p:nvPicPr>
        <p:blipFill>
          <a:blip r:embed="rId4" cstate="print"/>
          <a:srcRect/>
          <a:stretch>
            <a:fillRect/>
          </a:stretch>
        </p:blipFill>
        <p:spPr bwMode="auto">
          <a:xfrm>
            <a:off x="3286116" y="642918"/>
            <a:ext cx="2571750" cy="609600"/>
          </a:xfrm>
          <a:prstGeom prst="rect">
            <a:avLst/>
          </a:prstGeom>
          <a:noFill/>
          <a:ln w="9525">
            <a:noFill/>
            <a:miter lim="800000"/>
            <a:headEnd/>
            <a:tailEnd/>
          </a:ln>
          <a:effectLst/>
        </p:spPr>
      </p:pic>
      <p:graphicFrame>
        <p:nvGraphicFramePr>
          <p:cNvPr id="7" name="Object 6"/>
          <p:cNvGraphicFramePr>
            <a:graphicFrameLocks noChangeAspect="1"/>
          </p:cNvGraphicFramePr>
          <p:nvPr/>
        </p:nvGraphicFramePr>
        <p:xfrm>
          <a:off x="4065586" y="1285860"/>
          <a:ext cx="434976" cy="416064"/>
        </p:xfrm>
        <a:graphic>
          <a:graphicData uri="http://schemas.openxmlformats.org/presentationml/2006/ole">
            <p:oleObj spid="_x0000_s107525" name="Equation" r:id="rId5" imgW="291960" imgH="279360" progId="Equation.3">
              <p:embed/>
            </p:oleObj>
          </a:graphicData>
        </a:graphic>
      </p:graphicFrame>
      <p:graphicFrame>
        <p:nvGraphicFramePr>
          <p:cNvPr id="8" name="Object 7"/>
          <p:cNvGraphicFramePr>
            <a:graphicFrameLocks noChangeAspect="1"/>
          </p:cNvGraphicFramePr>
          <p:nvPr/>
        </p:nvGraphicFramePr>
        <p:xfrm>
          <a:off x="4867278" y="1285860"/>
          <a:ext cx="419102" cy="379188"/>
        </p:xfrm>
        <a:graphic>
          <a:graphicData uri="http://schemas.openxmlformats.org/presentationml/2006/ole">
            <p:oleObj spid="_x0000_s107526" name="Equation" r:id="rId6" imgW="266400" imgH="241200" progId="Equation.3">
              <p:embed/>
            </p:oleObj>
          </a:graphicData>
        </a:graphic>
      </p:graphicFrame>
      <p:pic>
        <p:nvPicPr>
          <p:cNvPr id="107527" name="Picture 7"/>
          <p:cNvPicPr>
            <a:picLocks noChangeAspect="1" noChangeArrowheads="1"/>
          </p:cNvPicPr>
          <p:nvPr/>
        </p:nvPicPr>
        <p:blipFill>
          <a:blip r:embed="rId7" cstate="print"/>
          <a:srcRect/>
          <a:stretch>
            <a:fillRect/>
          </a:stretch>
        </p:blipFill>
        <p:spPr bwMode="auto">
          <a:xfrm>
            <a:off x="357158" y="2071678"/>
            <a:ext cx="8100588" cy="1095672"/>
          </a:xfrm>
          <a:prstGeom prst="rect">
            <a:avLst/>
          </a:prstGeom>
          <a:noFill/>
          <a:ln w="9525">
            <a:noFill/>
            <a:miter lim="800000"/>
            <a:headEnd/>
            <a:tailEnd/>
          </a:ln>
          <a:effectLst/>
        </p:spPr>
      </p:pic>
      <p:graphicFrame>
        <p:nvGraphicFramePr>
          <p:cNvPr id="9" name="Object 2"/>
          <p:cNvGraphicFramePr>
            <a:graphicFrameLocks noChangeAspect="1"/>
          </p:cNvGraphicFramePr>
          <p:nvPr/>
        </p:nvGraphicFramePr>
        <p:xfrm>
          <a:off x="285720" y="3714752"/>
          <a:ext cx="8660967" cy="1000132"/>
        </p:xfrm>
        <a:graphic>
          <a:graphicData uri="http://schemas.openxmlformats.org/presentationml/2006/ole">
            <p:oleObj spid="_x0000_s107527" name="Equation" r:id="rId8" imgW="4647960" imgH="634680" progId="Equation.3">
              <p:embed/>
            </p:oleObj>
          </a:graphicData>
        </a:graphic>
      </p:graphicFrame>
      <p:graphicFrame>
        <p:nvGraphicFramePr>
          <p:cNvPr id="107529" name="Object 9"/>
          <p:cNvGraphicFramePr>
            <a:graphicFrameLocks noChangeAspect="1"/>
          </p:cNvGraphicFramePr>
          <p:nvPr/>
        </p:nvGraphicFramePr>
        <p:xfrm>
          <a:off x="357158" y="5261061"/>
          <a:ext cx="3857652" cy="525393"/>
        </p:xfrm>
        <a:graphic>
          <a:graphicData uri="http://schemas.openxmlformats.org/presentationml/2006/ole">
            <p:oleObj spid="_x0000_s107529" name="Equation" r:id="rId9" imgW="1346040" imgH="253800" progId="Equation.3">
              <p:embed/>
            </p:oleObj>
          </a:graphicData>
        </a:graphic>
      </p:graphicFrame>
      <p:graphicFrame>
        <p:nvGraphicFramePr>
          <p:cNvPr id="107530" name="Object 10"/>
          <p:cNvGraphicFramePr>
            <a:graphicFrameLocks noChangeAspect="1"/>
          </p:cNvGraphicFramePr>
          <p:nvPr/>
        </p:nvGraphicFramePr>
        <p:xfrm>
          <a:off x="285720" y="6202363"/>
          <a:ext cx="4732337" cy="655637"/>
        </p:xfrm>
        <a:graphic>
          <a:graphicData uri="http://schemas.openxmlformats.org/presentationml/2006/ole">
            <p:oleObj spid="_x0000_s107530" name="Equation" r:id="rId10" imgW="2450880" imgH="393480" progId="Equation.3">
              <p:embed/>
            </p:oleObj>
          </a:graphicData>
        </a:graphic>
      </p:graphicFrame>
    </p:spTree>
  </p:cSld>
  <p:clrMapOvr>
    <a:masterClrMapping/>
  </p:clrMapOvr>
  <p:transition>
    <p:wheel spokes="2"/>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43890" cy="868346"/>
          </a:xfrm>
        </p:spPr>
        <p:txBody>
          <a:bodyPr/>
          <a:lstStyle/>
          <a:p>
            <a:pPr algn="ctr" rtl="1"/>
            <a:r>
              <a:rPr lang="fa-IR" dirty="0" smtClean="0"/>
              <a:t>تنظیم جدول توزیع فراوانی</a:t>
            </a:r>
            <a:endParaRPr lang="en-US" dirty="0"/>
          </a:p>
        </p:txBody>
      </p:sp>
      <p:sp>
        <p:nvSpPr>
          <p:cNvPr id="3" name="Content Placeholder 2"/>
          <p:cNvSpPr>
            <a:spLocks noGrp="1"/>
          </p:cNvSpPr>
          <p:nvPr>
            <p:ph idx="1"/>
          </p:nvPr>
        </p:nvSpPr>
        <p:spPr>
          <a:xfrm>
            <a:off x="214282" y="1428736"/>
            <a:ext cx="8572560" cy="4697427"/>
          </a:xfrm>
        </p:spPr>
        <p:txBody>
          <a:bodyPr>
            <a:normAutofit fontScale="85000" lnSpcReduction="20000"/>
          </a:bodyPr>
          <a:lstStyle/>
          <a:p>
            <a:pPr algn="r" rtl="1"/>
            <a:r>
              <a:rPr lang="fa-IR" dirty="0" smtClean="0"/>
              <a:t>وقتی مشاهدات کمی هستند و حجم نمونه از 20 بیش تر می باشد برای آنکه یک ایده ی کلی و مناسب از داده ها داشته باشیم بهتر است از داده ها را بصورت خلاصه در آوریم. برای خلاصه کردن داده ها نیز از جدول توزیع فراوانی استفاده می شود.</a:t>
            </a:r>
          </a:p>
          <a:p>
            <a:pPr algn="r" rtl="1"/>
            <a:r>
              <a:rPr lang="fa-IR" b="1" dirty="0" smtClean="0">
                <a:effectLst>
                  <a:outerShdw blurRad="50800" dist="38100" algn="tr" rotWithShape="0">
                    <a:prstClr val="black">
                      <a:alpha val="40000"/>
                    </a:prstClr>
                  </a:outerShdw>
                </a:effectLst>
              </a:rPr>
              <a:t>برای تنظیم این جدول به شرح زیر  اقدام می شود:</a:t>
            </a:r>
            <a:endParaRPr lang="en-US" dirty="0" smtClean="0">
              <a:effectLst>
                <a:outerShdw blurRad="50800" dist="38100" algn="tr" rotWithShape="0">
                  <a:prstClr val="black">
                    <a:alpha val="40000"/>
                  </a:prstClr>
                </a:outerShdw>
              </a:effectLst>
            </a:endParaRPr>
          </a:p>
          <a:p>
            <a:pPr algn="r" rtl="1"/>
            <a:r>
              <a:rPr lang="fa-IR" dirty="0" smtClean="0">
                <a:effectLst>
                  <a:outerShdw blurRad="50800" dist="38100" algn="tr" rotWithShape="0">
                    <a:prstClr val="black">
                      <a:alpha val="40000"/>
                    </a:prstClr>
                  </a:outerShdw>
                </a:effectLst>
              </a:rPr>
              <a:t>1ـ تعیین دامنه تغییرات </a:t>
            </a:r>
            <a:r>
              <a:rPr lang="en-US" dirty="0" smtClean="0">
                <a:effectLst>
                  <a:outerShdw blurRad="50800" dist="38100" algn="tr" rotWithShape="0">
                    <a:prstClr val="black">
                      <a:alpha val="40000"/>
                    </a:prstClr>
                  </a:outerShdw>
                </a:effectLst>
              </a:rPr>
              <a:t>R</a:t>
            </a:r>
            <a:endParaRPr lang="fa-IR" dirty="0" smtClean="0">
              <a:effectLst>
                <a:outerShdw blurRad="50800" dist="38100" algn="tr" rotWithShape="0">
                  <a:prstClr val="black">
                    <a:alpha val="40000"/>
                  </a:prstClr>
                </a:outerShdw>
              </a:effectLst>
            </a:endParaRPr>
          </a:p>
          <a:p>
            <a:pPr algn="r" rtl="1"/>
            <a:r>
              <a:rPr lang="fa-IR" dirty="0" smtClean="0">
                <a:effectLst>
                  <a:outerShdw blurRad="50800" dist="38100" algn="tr" rotWithShape="0">
                    <a:prstClr val="black">
                      <a:alpha val="40000"/>
                    </a:prstClr>
                  </a:outerShdw>
                </a:effectLst>
              </a:rPr>
              <a:t>2- انتخاب تعداد طبقات (</a:t>
            </a:r>
            <a:r>
              <a:rPr lang="en-US" dirty="0" smtClean="0">
                <a:effectLst>
                  <a:outerShdw blurRad="50800" dist="38100" algn="tr" rotWithShape="0">
                    <a:prstClr val="black">
                      <a:alpha val="40000"/>
                    </a:prstClr>
                  </a:outerShdw>
                </a:effectLst>
              </a:rPr>
              <a:t>K</a:t>
            </a:r>
            <a:r>
              <a:rPr lang="fa-IR" dirty="0" smtClean="0">
                <a:effectLst>
                  <a:outerShdw blurRad="50800" dist="38100" algn="tr" rotWithShape="0">
                    <a:prstClr val="black">
                      <a:alpha val="40000"/>
                    </a:prstClr>
                  </a:outerShdw>
                </a:effectLst>
              </a:rPr>
              <a:t>) که اختیاری است ولی معمولاً تعداد طبقات را بین 20-5 انتخاب  می نمایند.</a:t>
            </a:r>
          </a:p>
          <a:p>
            <a:pPr algn="r" rtl="1"/>
            <a:r>
              <a:rPr lang="fa-IR" dirty="0" smtClean="0">
                <a:effectLst>
                  <a:outerShdw blurRad="50800" dist="38100" algn="tr" rotWithShape="0">
                    <a:prstClr val="black">
                      <a:alpha val="40000"/>
                    </a:prstClr>
                  </a:outerShdw>
                </a:effectLst>
              </a:rPr>
              <a:t>3- تعیین طول دسته ها با استفاده از فرمول</a:t>
            </a:r>
            <a:endParaRPr lang="en-US" dirty="0" smtClean="0">
              <a:effectLst>
                <a:outerShdw blurRad="50800" dist="38100" algn="tr" rotWithShape="0">
                  <a:prstClr val="black">
                    <a:alpha val="40000"/>
                  </a:prstClr>
                </a:outerShdw>
              </a:effectLst>
            </a:endParaRPr>
          </a:p>
          <a:p>
            <a:pPr algn="r" rtl="1"/>
            <a:r>
              <a:rPr lang="fa-IR" dirty="0" smtClean="0">
                <a:effectLst>
                  <a:outerShdw blurRad="50800" dist="38100" algn="tr" rotWithShape="0">
                    <a:prstClr val="black">
                      <a:alpha val="40000"/>
                    </a:prstClr>
                  </a:outerShdw>
                </a:effectLst>
              </a:rPr>
              <a:t>4- اگر در محاسبه طبقات، عدد حاصل اعشاری آمد همواره به طرف بالا گرد می نمایند حتی اگر قسمت اعشاری کمتر از 5/0 باشد.</a:t>
            </a:r>
            <a:endParaRPr lang="en-US" dirty="0" smtClean="0">
              <a:effectLst>
                <a:outerShdw blurRad="50800" dist="38100" algn="tr" rotWithShape="0">
                  <a:prstClr val="black">
                    <a:alpha val="40000"/>
                  </a:prstClr>
                </a:outerShdw>
              </a:effectLst>
            </a:endParaRPr>
          </a:p>
          <a:p>
            <a:pPr algn="r" rtl="1"/>
            <a:endParaRPr lang="en-US" dirty="0" smtClean="0">
              <a:effectLst>
                <a:outerShdw blurRad="50800" dist="38100" algn="tr" rotWithShape="0">
                  <a:prstClr val="black">
                    <a:alpha val="40000"/>
                  </a:prstClr>
                </a:outerShdw>
              </a:effectLst>
            </a:endParaRPr>
          </a:p>
          <a:p>
            <a:pPr algn="r" rtl="1"/>
            <a:endParaRPr lang="en-US" dirty="0"/>
          </a:p>
        </p:txBody>
      </p:sp>
      <p:sp>
        <p:nvSpPr>
          <p:cNvPr id="1095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69" name="Object 1"/>
          <p:cNvGraphicFramePr>
            <a:graphicFrameLocks noChangeAspect="1"/>
          </p:cNvGraphicFramePr>
          <p:nvPr/>
        </p:nvGraphicFramePr>
        <p:xfrm>
          <a:off x="1214414" y="4429132"/>
          <a:ext cx="714380" cy="610470"/>
        </p:xfrm>
        <a:graphic>
          <a:graphicData uri="http://schemas.openxmlformats.org/presentationml/2006/ole">
            <p:oleObj spid="_x0000_s109569" name="Equation" r:id="rId3" imgW="520474" imgH="444307" progId="Equation.3">
              <p:embed/>
            </p:oleObj>
          </a:graphicData>
        </a:graphic>
      </p:graphicFrame>
      <p:sp>
        <p:nvSpPr>
          <p:cNvPr id="109571"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p:wheel spokes="2"/>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439718"/>
          </a:xfrm>
        </p:spPr>
        <p:txBody>
          <a:bodyPr>
            <a:normAutofit fontScale="90000"/>
          </a:bodyPr>
          <a:lstStyle/>
          <a:p>
            <a:pPr algn="ctr" rtl="1"/>
            <a:r>
              <a:rPr lang="fa-IR" dirty="0" smtClean="0"/>
              <a:t>مثال</a:t>
            </a:r>
            <a:endParaRPr lang="en-US" dirty="0"/>
          </a:p>
        </p:txBody>
      </p:sp>
      <p:sp>
        <p:nvSpPr>
          <p:cNvPr id="3" name="Content Placeholder 2"/>
          <p:cNvSpPr>
            <a:spLocks noGrp="1"/>
          </p:cNvSpPr>
          <p:nvPr>
            <p:ph idx="1"/>
          </p:nvPr>
        </p:nvSpPr>
        <p:spPr>
          <a:xfrm>
            <a:off x="214282" y="857232"/>
            <a:ext cx="8643998" cy="5268931"/>
          </a:xfrm>
        </p:spPr>
        <p:txBody>
          <a:bodyPr>
            <a:normAutofit fontScale="70000" lnSpcReduction="20000"/>
          </a:bodyPr>
          <a:lstStyle/>
          <a:p>
            <a:pPr algn="r" rtl="1"/>
            <a:r>
              <a:rPr lang="ar-SA" sz="2600" dirty="0" smtClean="0"/>
              <a:t>فرض مي‌كنيم اطلاعات زير وزن </a:t>
            </a:r>
            <a:r>
              <a:rPr lang="fa-IR" sz="2600" dirty="0" smtClean="0"/>
              <a:t>سی</a:t>
            </a:r>
            <a:r>
              <a:rPr lang="ar-SA" sz="2600" dirty="0" smtClean="0"/>
              <a:t> نفر از دانشجويان كلاس باشد. مطلوب است جدول توزيع فراواني و محاسبه شاخصهاي مركزي و شاخصهاي پراكندگي براي وزن دانشجويان كلاس.</a:t>
            </a:r>
            <a:endParaRPr lang="fa-IR" sz="2600" dirty="0" smtClean="0"/>
          </a:p>
          <a:p>
            <a:pPr algn="r" rtl="1"/>
            <a:endParaRPr lang="fa-IR" sz="2400" dirty="0" smtClean="0"/>
          </a:p>
          <a:p>
            <a:pPr algn="r" rtl="1"/>
            <a:endParaRPr lang="fa-IR" sz="2400" dirty="0" smtClean="0"/>
          </a:p>
          <a:p>
            <a:pPr algn="r" rtl="1"/>
            <a:endParaRPr lang="fa-IR" sz="2400" dirty="0" smtClean="0"/>
          </a:p>
          <a:p>
            <a:pPr algn="r" rtl="1"/>
            <a:endParaRPr lang="fa-IR" sz="2400" dirty="0" smtClean="0"/>
          </a:p>
          <a:p>
            <a:pPr algn="r" rtl="1"/>
            <a:endParaRPr lang="fa-IR" sz="2400" dirty="0" smtClean="0"/>
          </a:p>
          <a:p>
            <a:pPr algn="r" rtl="1"/>
            <a:r>
              <a:rPr lang="fa-IR" sz="2600" dirty="0" smtClean="0"/>
              <a:t>ابتدا دامنه تغییرات را به دست می آوریم:</a:t>
            </a:r>
          </a:p>
          <a:p>
            <a:pPr algn="r" rtl="1"/>
            <a:endParaRPr lang="fa-IR" sz="2400" dirty="0" smtClean="0"/>
          </a:p>
          <a:p>
            <a:pPr algn="r" rtl="1"/>
            <a:endParaRPr lang="fa-IR" sz="2400" dirty="0" smtClean="0"/>
          </a:p>
          <a:p>
            <a:pPr algn="r" rtl="1"/>
            <a:r>
              <a:rPr lang="fa-IR" sz="2600" dirty="0" smtClean="0"/>
              <a:t>اگر تعدا دسته ها را 5 بگیریم، طول دسته بصورت زیر به دست می آید:</a:t>
            </a:r>
          </a:p>
          <a:p>
            <a:pPr algn="r" rtl="1"/>
            <a:endParaRPr lang="fa-IR" sz="2400" dirty="0" smtClean="0"/>
          </a:p>
          <a:p>
            <a:pPr algn="r" rtl="1"/>
            <a:endParaRPr lang="fa-IR" sz="2400" dirty="0" smtClean="0"/>
          </a:p>
          <a:p>
            <a:pPr algn="r" rtl="1"/>
            <a:endParaRPr lang="fa-IR" sz="2400" dirty="0" smtClean="0"/>
          </a:p>
          <a:p>
            <a:pPr algn="r" rtl="1"/>
            <a:r>
              <a:rPr lang="ar-SA" sz="2600" dirty="0" smtClean="0"/>
              <a:t>هرگاه طول دسته اعشاری درآمد آن را رو به بالا رند می</a:t>
            </a:r>
            <a:r>
              <a:rPr lang="fa-IR" sz="2600" dirty="0" smtClean="0"/>
              <a:t> </a:t>
            </a:r>
            <a:r>
              <a:rPr lang="ar-SA" sz="2600" dirty="0" smtClean="0"/>
              <a:t>کنیم در نتیجه طول دسته </a:t>
            </a:r>
            <a:r>
              <a:rPr lang="fa-IR" sz="2600" dirty="0" smtClean="0"/>
              <a:t>6</a:t>
            </a:r>
            <a:r>
              <a:rPr lang="ar-SA" sz="2600" dirty="0" smtClean="0"/>
              <a:t> می</a:t>
            </a:r>
            <a:r>
              <a:rPr lang="fa-IR" sz="2600" dirty="0" smtClean="0"/>
              <a:t> </a:t>
            </a:r>
            <a:r>
              <a:rPr lang="ar-SA" sz="2600" dirty="0" smtClean="0"/>
              <a:t>شود در این حالت دامنه تغییرات 3</a:t>
            </a:r>
            <a:r>
              <a:rPr lang="fa-IR" sz="2600" dirty="0" smtClean="0"/>
              <a:t>0</a:t>
            </a:r>
            <a:r>
              <a:rPr lang="ar-SA" sz="2600" dirty="0" smtClean="0"/>
              <a:t> به دست می</a:t>
            </a:r>
            <a:r>
              <a:rPr lang="fa-IR" sz="2600" dirty="0" smtClean="0"/>
              <a:t> </a:t>
            </a:r>
            <a:r>
              <a:rPr lang="ar-SA" sz="2600" dirty="0" smtClean="0"/>
              <a:t>آید که دو واحد از دامنه تغییرات اصلی بیشتر است نصف آن را به دست آورده و نقطه شروع را بجای مقدار مینیمم یک واحد کوچکتر در نظر میگیریم.  در مثال فوق كمترين عدد 5</a:t>
            </a:r>
            <a:r>
              <a:rPr lang="fa-IR" sz="2600" dirty="0" smtClean="0"/>
              <a:t>5</a:t>
            </a:r>
            <a:r>
              <a:rPr lang="ar-SA" sz="2600" dirty="0" smtClean="0"/>
              <a:t> بوده كه ما نقطه شروع خود را </a:t>
            </a:r>
            <a:r>
              <a:rPr lang="fa-IR" sz="2600" dirty="0" smtClean="0"/>
              <a:t>54</a:t>
            </a:r>
            <a:r>
              <a:rPr lang="ar-SA" sz="2600" dirty="0" smtClean="0"/>
              <a:t> در نظر مي‌گيريم. پس جدول</a:t>
            </a:r>
            <a:r>
              <a:rPr lang="fa-IR" sz="2600" dirty="0" smtClean="0"/>
              <a:t> توزیع فراوانی برای این مشاهدات بصورت زیر به دست می آید:</a:t>
            </a:r>
          </a:p>
        </p:txBody>
      </p:sp>
      <p:sp>
        <p:nvSpPr>
          <p:cNvPr id="1136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nvGraphicFramePr>
        <p:xfrm>
          <a:off x="357158" y="1571612"/>
          <a:ext cx="7858210" cy="1005840"/>
        </p:xfrm>
        <a:graphic>
          <a:graphicData uri="http://schemas.openxmlformats.org/drawingml/2006/table">
            <a:tbl>
              <a:tblPr firstRow="1" bandRow="1">
                <a:tableStyleId>{D7AC3CCA-C797-4891-BE02-D94E43425B78}</a:tableStyleId>
              </a:tblPr>
              <a:tblGrid>
                <a:gridCol w="785821"/>
                <a:gridCol w="785821"/>
                <a:gridCol w="785821"/>
                <a:gridCol w="785821"/>
                <a:gridCol w="785821"/>
                <a:gridCol w="714365"/>
                <a:gridCol w="857277"/>
                <a:gridCol w="785821"/>
                <a:gridCol w="785821"/>
                <a:gridCol w="785821"/>
              </a:tblGrid>
              <a:tr h="309565">
                <a:tc>
                  <a:txBody>
                    <a:bodyPr/>
                    <a:lstStyle/>
                    <a:p>
                      <a:r>
                        <a:rPr lang="fa-IR" sz="1600" dirty="0" smtClean="0"/>
                        <a:t>58</a:t>
                      </a:r>
                      <a:endParaRPr lang="en-US" sz="1600" dirty="0"/>
                    </a:p>
                  </a:txBody>
                  <a:tcPr/>
                </a:tc>
                <a:tc>
                  <a:txBody>
                    <a:bodyPr/>
                    <a:lstStyle/>
                    <a:p>
                      <a:r>
                        <a:rPr lang="fa-IR" sz="1600" dirty="0" smtClean="0"/>
                        <a:t>63</a:t>
                      </a:r>
                      <a:endParaRPr lang="en-US" sz="1600" dirty="0"/>
                    </a:p>
                  </a:txBody>
                  <a:tcPr/>
                </a:tc>
                <a:tc>
                  <a:txBody>
                    <a:bodyPr/>
                    <a:lstStyle/>
                    <a:p>
                      <a:r>
                        <a:rPr lang="fa-IR" sz="1600" dirty="0" smtClean="0"/>
                        <a:t>69</a:t>
                      </a:r>
                      <a:endParaRPr lang="en-US" sz="1600" dirty="0"/>
                    </a:p>
                  </a:txBody>
                  <a:tcPr/>
                </a:tc>
                <a:tc>
                  <a:txBody>
                    <a:bodyPr/>
                    <a:lstStyle/>
                    <a:p>
                      <a:r>
                        <a:rPr lang="fa-IR" sz="1600" dirty="0" smtClean="0"/>
                        <a:t>55</a:t>
                      </a:r>
                      <a:endParaRPr lang="en-US" sz="1600" dirty="0"/>
                    </a:p>
                  </a:txBody>
                  <a:tcPr/>
                </a:tc>
                <a:tc>
                  <a:txBody>
                    <a:bodyPr/>
                    <a:lstStyle/>
                    <a:p>
                      <a:r>
                        <a:rPr lang="fa-IR" sz="1600" dirty="0" smtClean="0"/>
                        <a:t>71</a:t>
                      </a:r>
                      <a:endParaRPr lang="en-US" sz="1600" dirty="0"/>
                    </a:p>
                  </a:txBody>
                  <a:tcPr/>
                </a:tc>
                <a:tc>
                  <a:txBody>
                    <a:bodyPr/>
                    <a:lstStyle/>
                    <a:p>
                      <a:r>
                        <a:rPr lang="fa-IR" sz="1600" dirty="0" smtClean="0"/>
                        <a:t>67</a:t>
                      </a:r>
                      <a:endParaRPr lang="en-US" sz="1600" dirty="0"/>
                    </a:p>
                  </a:txBody>
                  <a:tcPr/>
                </a:tc>
                <a:tc>
                  <a:txBody>
                    <a:bodyPr/>
                    <a:lstStyle/>
                    <a:p>
                      <a:r>
                        <a:rPr lang="fa-IR" sz="1600" dirty="0" smtClean="0"/>
                        <a:t>60</a:t>
                      </a:r>
                      <a:endParaRPr lang="en-US" sz="1600" dirty="0"/>
                    </a:p>
                  </a:txBody>
                  <a:tcPr/>
                </a:tc>
                <a:tc>
                  <a:txBody>
                    <a:bodyPr/>
                    <a:lstStyle/>
                    <a:p>
                      <a:r>
                        <a:rPr lang="fa-IR" sz="1600" dirty="0" smtClean="0"/>
                        <a:t>74</a:t>
                      </a:r>
                      <a:endParaRPr lang="en-US" sz="1600" dirty="0"/>
                    </a:p>
                  </a:txBody>
                  <a:tcPr/>
                </a:tc>
                <a:tc>
                  <a:txBody>
                    <a:bodyPr/>
                    <a:lstStyle/>
                    <a:p>
                      <a:r>
                        <a:rPr lang="fa-IR" sz="1600" dirty="0" smtClean="0"/>
                        <a:t>83</a:t>
                      </a:r>
                      <a:endParaRPr lang="en-US" sz="1600" dirty="0"/>
                    </a:p>
                  </a:txBody>
                  <a:tcPr/>
                </a:tc>
                <a:tc>
                  <a:txBody>
                    <a:bodyPr/>
                    <a:lstStyle/>
                    <a:p>
                      <a:r>
                        <a:rPr lang="fa-IR" sz="1600" dirty="0" smtClean="0"/>
                        <a:t>72</a:t>
                      </a:r>
                      <a:endParaRPr lang="en-US" sz="1600" dirty="0"/>
                    </a:p>
                  </a:txBody>
                  <a:tcPr/>
                </a:tc>
              </a:tr>
              <a:tr h="309565">
                <a:tc>
                  <a:txBody>
                    <a:bodyPr/>
                    <a:lstStyle/>
                    <a:p>
                      <a:r>
                        <a:rPr lang="fa-IR" sz="1600" b="1" dirty="0" smtClean="0"/>
                        <a:t>68</a:t>
                      </a:r>
                      <a:endParaRPr lang="en-US" sz="1600" b="1" dirty="0"/>
                    </a:p>
                  </a:txBody>
                  <a:tcPr/>
                </a:tc>
                <a:tc>
                  <a:txBody>
                    <a:bodyPr/>
                    <a:lstStyle/>
                    <a:p>
                      <a:r>
                        <a:rPr lang="fa-IR" sz="1600" b="1" dirty="0" smtClean="0"/>
                        <a:t>56</a:t>
                      </a:r>
                      <a:endParaRPr lang="en-US" sz="1600" b="1" dirty="0"/>
                    </a:p>
                  </a:txBody>
                  <a:tcPr/>
                </a:tc>
                <a:tc>
                  <a:txBody>
                    <a:bodyPr/>
                    <a:lstStyle/>
                    <a:p>
                      <a:r>
                        <a:rPr lang="fa-IR" sz="1600" b="1" dirty="0" smtClean="0"/>
                        <a:t>72</a:t>
                      </a:r>
                      <a:endParaRPr lang="en-US" sz="1600" b="1" dirty="0"/>
                    </a:p>
                  </a:txBody>
                  <a:tcPr/>
                </a:tc>
                <a:tc>
                  <a:txBody>
                    <a:bodyPr/>
                    <a:lstStyle/>
                    <a:p>
                      <a:r>
                        <a:rPr lang="fa-IR" sz="1600" b="1" dirty="0" smtClean="0"/>
                        <a:t>65</a:t>
                      </a:r>
                      <a:endParaRPr lang="en-US" sz="1600" b="1" dirty="0"/>
                    </a:p>
                  </a:txBody>
                  <a:tcPr/>
                </a:tc>
                <a:tc>
                  <a:txBody>
                    <a:bodyPr/>
                    <a:lstStyle/>
                    <a:p>
                      <a:r>
                        <a:rPr lang="fa-IR" sz="1600" b="1" dirty="0" smtClean="0"/>
                        <a:t>78</a:t>
                      </a:r>
                      <a:endParaRPr lang="en-US" sz="1600" b="1" dirty="0"/>
                    </a:p>
                  </a:txBody>
                  <a:tcPr/>
                </a:tc>
                <a:tc>
                  <a:txBody>
                    <a:bodyPr/>
                    <a:lstStyle/>
                    <a:p>
                      <a:r>
                        <a:rPr lang="fa-IR" sz="1600" b="1" dirty="0" smtClean="0"/>
                        <a:t>58</a:t>
                      </a:r>
                      <a:endParaRPr lang="en-US" sz="1600" b="1" dirty="0"/>
                    </a:p>
                  </a:txBody>
                  <a:tcPr/>
                </a:tc>
                <a:tc>
                  <a:txBody>
                    <a:bodyPr/>
                    <a:lstStyle/>
                    <a:p>
                      <a:r>
                        <a:rPr lang="fa-IR" sz="1600" b="1" dirty="0" smtClean="0"/>
                        <a:t>64</a:t>
                      </a:r>
                      <a:endParaRPr lang="en-US" sz="1600" b="1" dirty="0"/>
                    </a:p>
                  </a:txBody>
                  <a:tcPr/>
                </a:tc>
                <a:tc>
                  <a:txBody>
                    <a:bodyPr/>
                    <a:lstStyle/>
                    <a:p>
                      <a:r>
                        <a:rPr lang="fa-IR" sz="1600" b="1" dirty="0" smtClean="0"/>
                        <a:t>71</a:t>
                      </a:r>
                      <a:endParaRPr lang="en-US" sz="1600" b="1" dirty="0"/>
                    </a:p>
                  </a:txBody>
                  <a:tcPr/>
                </a:tc>
                <a:tc>
                  <a:txBody>
                    <a:bodyPr/>
                    <a:lstStyle/>
                    <a:p>
                      <a:r>
                        <a:rPr lang="fa-IR" sz="1600" b="1" dirty="0" smtClean="0"/>
                        <a:t>76</a:t>
                      </a:r>
                      <a:endParaRPr lang="en-US" sz="1600" b="1" dirty="0"/>
                    </a:p>
                  </a:txBody>
                  <a:tcPr/>
                </a:tc>
                <a:tc>
                  <a:txBody>
                    <a:bodyPr/>
                    <a:lstStyle/>
                    <a:p>
                      <a:r>
                        <a:rPr lang="fa-IR" sz="1600" b="1" dirty="0" smtClean="0"/>
                        <a:t>65</a:t>
                      </a:r>
                      <a:endParaRPr lang="en-US" sz="1600" b="1" dirty="0"/>
                    </a:p>
                  </a:txBody>
                  <a:tcPr/>
                </a:tc>
              </a:tr>
              <a:tr h="309565">
                <a:tc>
                  <a:txBody>
                    <a:bodyPr/>
                    <a:lstStyle/>
                    <a:p>
                      <a:r>
                        <a:rPr lang="fa-IR" sz="1600" b="1" dirty="0" smtClean="0"/>
                        <a:t>64</a:t>
                      </a:r>
                      <a:endParaRPr lang="en-US" sz="1600" b="1" dirty="0"/>
                    </a:p>
                  </a:txBody>
                  <a:tcPr/>
                </a:tc>
                <a:tc>
                  <a:txBody>
                    <a:bodyPr/>
                    <a:lstStyle/>
                    <a:p>
                      <a:r>
                        <a:rPr lang="fa-IR" sz="1600" b="1" dirty="0" smtClean="0"/>
                        <a:t>72</a:t>
                      </a:r>
                      <a:endParaRPr lang="en-US" sz="1600" b="1" dirty="0"/>
                    </a:p>
                  </a:txBody>
                  <a:tcPr/>
                </a:tc>
                <a:tc>
                  <a:txBody>
                    <a:bodyPr/>
                    <a:lstStyle/>
                    <a:p>
                      <a:r>
                        <a:rPr lang="fa-IR" sz="1600" b="1" dirty="0" smtClean="0"/>
                        <a:t>63</a:t>
                      </a:r>
                      <a:endParaRPr lang="en-US" sz="1600" b="1" dirty="0"/>
                    </a:p>
                  </a:txBody>
                  <a:tcPr/>
                </a:tc>
                <a:tc>
                  <a:txBody>
                    <a:bodyPr/>
                    <a:lstStyle/>
                    <a:p>
                      <a:r>
                        <a:rPr lang="fa-IR" sz="1600" b="1" dirty="0" smtClean="0"/>
                        <a:t>59</a:t>
                      </a:r>
                      <a:endParaRPr lang="en-US" sz="1600" b="1" dirty="0"/>
                    </a:p>
                  </a:txBody>
                  <a:tcPr/>
                </a:tc>
                <a:tc>
                  <a:txBody>
                    <a:bodyPr/>
                    <a:lstStyle/>
                    <a:p>
                      <a:r>
                        <a:rPr lang="fa-IR" sz="1600" b="1" dirty="0" smtClean="0"/>
                        <a:t>60</a:t>
                      </a:r>
                      <a:endParaRPr lang="en-US" sz="1600" b="1" dirty="0"/>
                    </a:p>
                  </a:txBody>
                  <a:tcPr/>
                </a:tc>
                <a:tc>
                  <a:txBody>
                    <a:bodyPr/>
                    <a:lstStyle/>
                    <a:p>
                      <a:r>
                        <a:rPr lang="fa-IR" sz="1600" b="1" dirty="0" smtClean="0"/>
                        <a:t>74</a:t>
                      </a:r>
                      <a:endParaRPr lang="en-US" sz="1600" b="1" dirty="0"/>
                    </a:p>
                  </a:txBody>
                  <a:tcPr/>
                </a:tc>
                <a:tc>
                  <a:txBody>
                    <a:bodyPr/>
                    <a:lstStyle/>
                    <a:p>
                      <a:r>
                        <a:rPr lang="fa-IR" sz="1600" b="1" dirty="0" smtClean="0"/>
                        <a:t>67</a:t>
                      </a:r>
                      <a:endParaRPr lang="en-US" sz="1600" b="1" dirty="0"/>
                    </a:p>
                  </a:txBody>
                  <a:tcPr/>
                </a:tc>
                <a:tc>
                  <a:txBody>
                    <a:bodyPr/>
                    <a:lstStyle/>
                    <a:p>
                      <a:r>
                        <a:rPr lang="fa-IR" sz="1600" b="1" dirty="0" smtClean="0"/>
                        <a:t>73</a:t>
                      </a:r>
                      <a:endParaRPr lang="en-US" sz="1600" b="1" dirty="0"/>
                    </a:p>
                  </a:txBody>
                  <a:tcPr/>
                </a:tc>
                <a:tc>
                  <a:txBody>
                    <a:bodyPr/>
                    <a:lstStyle/>
                    <a:p>
                      <a:r>
                        <a:rPr lang="fa-IR" sz="1600" b="1" dirty="0" smtClean="0"/>
                        <a:t>64</a:t>
                      </a:r>
                      <a:endParaRPr lang="en-US" sz="1600" b="1" dirty="0"/>
                    </a:p>
                  </a:txBody>
                  <a:tcPr/>
                </a:tc>
                <a:tc>
                  <a:txBody>
                    <a:bodyPr/>
                    <a:lstStyle/>
                    <a:p>
                      <a:r>
                        <a:rPr lang="fa-IR" sz="1600" b="1" dirty="0" smtClean="0"/>
                        <a:t>60</a:t>
                      </a:r>
                      <a:endParaRPr lang="en-US" sz="1600" b="1" dirty="0"/>
                    </a:p>
                  </a:txBody>
                  <a:tcPr/>
                </a:tc>
              </a:tr>
            </a:tbl>
          </a:graphicData>
        </a:graphic>
      </p:graphicFrame>
      <p:sp>
        <p:nvSpPr>
          <p:cNvPr id="1136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70" name="Rectangle 6"/>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3671" name="Object 7"/>
          <p:cNvGraphicFramePr>
            <a:graphicFrameLocks noChangeAspect="1"/>
          </p:cNvGraphicFramePr>
          <p:nvPr/>
        </p:nvGraphicFramePr>
        <p:xfrm>
          <a:off x="428596" y="2786058"/>
          <a:ext cx="3921709" cy="357190"/>
        </p:xfrm>
        <a:graphic>
          <a:graphicData uri="http://schemas.openxmlformats.org/presentationml/2006/ole">
            <p:oleObj spid="_x0000_s113671" name="Equation" r:id="rId3" imgW="2527200" imgH="228600" progId="Equation.3">
              <p:embed/>
            </p:oleObj>
          </a:graphicData>
        </a:graphic>
      </p:graphicFrame>
      <p:sp>
        <p:nvSpPr>
          <p:cNvPr id="113673" name="Rectangle 9"/>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7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3674" name="Object 10"/>
          <p:cNvGraphicFramePr>
            <a:graphicFrameLocks noChangeAspect="1"/>
          </p:cNvGraphicFramePr>
          <p:nvPr/>
        </p:nvGraphicFramePr>
        <p:xfrm>
          <a:off x="357158" y="3929066"/>
          <a:ext cx="2302707" cy="539765"/>
        </p:xfrm>
        <a:graphic>
          <a:graphicData uri="http://schemas.openxmlformats.org/presentationml/2006/ole">
            <p:oleObj spid="_x0000_s113674" name="Equation" r:id="rId4" imgW="1676160" imgH="393480" progId="Equation.3">
              <p:embed/>
            </p:oleObj>
          </a:graphicData>
        </a:graphic>
      </p:graphicFrame>
      <p:sp>
        <p:nvSpPr>
          <p:cNvPr id="113676" name="Rectangle 12"/>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p:wheel spokes="2"/>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401080" cy="785818"/>
          </a:xfrm>
        </p:spPr>
        <p:txBody>
          <a:bodyPr>
            <a:normAutofit fontScale="90000"/>
          </a:bodyPr>
          <a:lstStyle/>
          <a:p>
            <a:endParaRPr lang="en-US" dirty="0"/>
          </a:p>
        </p:txBody>
      </p:sp>
      <p:graphicFrame>
        <p:nvGraphicFramePr>
          <p:cNvPr id="4" name="Content Placeholder 3"/>
          <p:cNvGraphicFramePr>
            <a:graphicFrameLocks noGrp="1"/>
          </p:cNvGraphicFramePr>
          <p:nvPr>
            <p:ph idx="1"/>
          </p:nvPr>
        </p:nvGraphicFramePr>
        <p:xfrm>
          <a:off x="214282" y="1571612"/>
          <a:ext cx="8401048" cy="3413760"/>
        </p:xfrm>
        <a:graphic>
          <a:graphicData uri="http://schemas.openxmlformats.org/drawingml/2006/table">
            <a:tbl>
              <a:tblPr firstRow="1" bandRow="1">
                <a:tableStyleId>{5C22544A-7EE6-4342-B048-85BDC9FD1C3A}</a:tableStyleId>
              </a:tblPr>
              <a:tblGrid>
                <a:gridCol w="1050131"/>
                <a:gridCol w="807257"/>
                <a:gridCol w="714380"/>
                <a:gridCol w="785818"/>
                <a:gridCol w="1893069"/>
                <a:gridCol w="1050131"/>
                <a:gridCol w="1050131"/>
                <a:gridCol w="1050131"/>
              </a:tblGrid>
              <a:tr h="370840">
                <a:tc>
                  <a:txBody>
                    <a:bodyPr/>
                    <a:lstStyle/>
                    <a:p>
                      <a:pPr algn="ctr"/>
                      <a:r>
                        <a:rPr lang="fa-IR" dirty="0" smtClean="0"/>
                        <a:t>حدود</a:t>
                      </a:r>
                      <a:r>
                        <a:rPr lang="fa-IR" baseline="0" dirty="0" smtClean="0"/>
                        <a:t> دسته</a:t>
                      </a:r>
                      <a:endParaRPr lang="en-US" dirty="0"/>
                    </a:p>
                  </a:txBody>
                  <a:tcPr/>
                </a:tc>
                <a:tc>
                  <a:txBody>
                    <a:bodyPr/>
                    <a:lstStyle/>
                    <a:p>
                      <a:pPr algn="ctr"/>
                      <a:r>
                        <a:rPr lang="fa-IR" dirty="0" smtClean="0"/>
                        <a:t>نشان دسته</a:t>
                      </a:r>
                      <a:endParaRPr lang="en-US" dirty="0"/>
                    </a:p>
                  </a:txBody>
                  <a:tcPr/>
                </a:tc>
                <a:tc>
                  <a:txBody>
                    <a:bodyPr/>
                    <a:lstStyle/>
                    <a:p>
                      <a:pPr algn="ctr"/>
                      <a:r>
                        <a:rPr lang="fa-IR" dirty="0" smtClean="0"/>
                        <a:t>چوب خط</a:t>
                      </a:r>
                      <a:endParaRPr lang="en-US" dirty="0"/>
                    </a:p>
                  </a:txBody>
                  <a:tcPr/>
                </a:tc>
                <a:tc>
                  <a:txBody>
                    <a:bodyPr/>
                    <a:lstStyle/>
                    <a:p>
                      <a:pPr algn="ctr"/>
                      <a:r>
                        <a:rPr lang="fa-IR" dirty="0" smtClean="0"/>
                        <a:t>فراوانی</a:t>
                      </a:r>
                      <a:endParaRPr lang="en-US" dirty="0"/>
                    </a:p>
                  </a:txBody>
                  <a:tcPr/>
                </a:tc>
                <a:tc>
                  <a:txBody>
                    <a:bodyPr/>
                    <a:lstStyle/>
                    <a:p>
                      <a:pPr algn="ctr"/>
                      <a:r>
                        <a:rPr lang="fa-IR" dirty="0" smtClean="0"/>
                        <a:t>فراوانی نسبی</a:t>
                      </a:r>
                      <a:endParaRPr lang="en-US" dirty="0"/>
                    </a:p>
                  </a:txBody>
                  <a:tcPr/>
                </a:tc>
                <a:tc>
                  <a:txBody>
                    <a:bodyPr/>
                    <a:lstStyle/>
                    <a:p>
                      <a:pPr algn="ctr"/>
                      <a:r>
                        <a:rPr lang="fa-IR" dirty="0" smtClean="0"/>
                        <a:t>درصد فراوانی نسبی</a:t>
                      </a:r>
                      <a:endParaRPr lang="en-US" dirty="0"/>
                    </a:p>
                  </a:txBody>
                  <a:tcPr/>
                </a:tc>
                <a:tc>
                  <a:txBody>
                    <a:bodyPr/>
                    <a:lstStyle/>
                    <a:p>
                      <a:pPr algn="ctr"/>
                      <a:r>
                        <a:rPr lang="fa-IR" dirty="0" smtClean="0"/>
                        <a:t>فراوانی تجمعی</a:t>
                      </a:r>
                      <a:endParaRPr lang="en-US" dirty="0"/>
                    </a:p>
                  </a:txBody>
                  <a:tcPr/>
                </a:tc>
                <a:tc>
                  <a:txBody>
                    <a:bodyPr/>
                    <a:lstStyle/>
                    <a:p>
                      <a:pPr algn="ctr"/>
                      <a:r>
                        <a:rPr lang="fa-IR" dirty="0" smtClean="0"/>
                        <a:t>درصد فراوانی نسبی</a:t>
                      </a:r>
                      <a:r>
                        <a:rPr lang="fa-IR" baseline="0" dirty="0" smtClean="0"/>
                        <a:t> تجمعی</a:t>
                      </a:r>
                      <a:endParaRPr lang="en-US" dirty="0"/>
                    </a:p>
                  </a:txBody>
                  <a:tcPr/>
                </a:tc>
              </a:tr>
              <a:tr h="370840">
                <a:tc>
                  <a:txBody>
                    <a:bodyPr/>
                    <a:lstStyle/>
                    <a:p>
                      <a:r>
                        <a:rPr lang="fa-IR" dirty="0" smtClean="0"/>
                        <a:t>60-54</a:t>
                      </a:r>
                      <a:endParaRPr lang="en-US" dirty="0"/>
                    </a:p>
                  </a:txBody>
                  <a:tcPr/>
                </a:tc>
                <a:tc>
                  <a:txBody>
                    <a:bodyPr/>
                    <a:lstStyle/>
                    <a:p>
                      <a:r>
                        <a:rPr lang="fa-IR" dirty="0" smtClean="0"/>
                        <a:t>57</a:t>
                      </a:r>
                      <a:endParaRPr lang="en-US" dirty="0"/>
                    </a:p>
                  </a:txBody>
                  <a:tcPr/>
                </a:tc>
                <a:tc>
                  <a:txBody>
                    <a:bodyPr/>
                    <a:lstStyle/>
                    <a:p>
                      <a:endParaRPr lang="en-US" dirty="0"/>
                    </a:p>
                  </a:txBody>
                  <a:tcPr/>
                </a:tc>
                <a:tc>
                  <a:txBody>
                    <a:bodyPr/>
                    <a:lstStyle/>
                    <a:p>
                      <a:r>
                        <a:rPr lang="fa-IR" dirty="0" smtClean="0"/>
                        <a:t>5</a:t>
                      </a:r>
                      <a:endParaRPr lang="en-US" dirty="0"/>
                    </a:p>
                  </a:txBody>
                  <a:tcPr/>
                </a:tc>
                <a:tc>
                  <a:txBody>
                    <a:bodyPr/>
                    <a:lstStyle/>
                    <a:p>
                      <a:pPr algn="l" rtl="0"/>
                      <a:r>
                        <a:rPr lang="fa-IR" dirty="0" smtClean="0"/>
                        <a:t>5/30=0/167</a:t>
                      </a:r>
                      <a:endParaRPr lang="en-US" dirty="0"/>
                    </a:p>
                  </a:txBody>
                  <a:tcPr/>
                </a:tc>
                <a:tc>
                  <a:txBody>
                    <a:bodyPr/>
                    <a:lstStyle/>
                    <a:p>
                      <a:r>
                        <a:rPr lang="fa-IR" dirty="0" smtClean="0"/>
                        <a:t>16/7</a:t>
                      </a:r>
                      <a:endParaRPr lang="en-US" dirty="0"/>
                    </a:p>
                  </a:txBody>
                  <a:tcPr/>
                </a:tc>
                <a:tc>
                  <a:txBody>
                    <a:bodyPr/>
                    <a:lstStyle/>
                    <a:p>
                      <a:r>
                        <a:rPr lang="fa-IR" dirty="0" smtClean="0"/>
                        <a:t>5</a:t>
                      </a:r>
                      <a:endParaRPr lang="en-US" dirty="0"/>
                    </a:p>
                  </a:txBody>
                  <a:tcPr/>
                </a:tc>
                <a:tc>
                  <a:txBody>
                    <a:bodyPr/>
                    <a:lstStyle/>
                    <a:p>
                      <a:r>
                        <a:rPr lang="fa-IR" dirty="0" smtClean="0"/>
                        <a:t>16/7</a:t>
                      </a:r>
                      <a:endParaRPr lang="en-US" dirty="0"/>
                    </a:p>
                  </a:txBody>
                  <a:tcPr/>
                </a:tc>
              </a:tr>
              <a:tr h="370840">
                <a:tc>
                  <a:txBody>
                    <a:bodyPr/>
                    <a:lstStyle/>
                    <a:p>
                      <a:r>
                        <a:rPr lang="fa-IR" dirty="0" smtClean="0"/>
                        <a:t>66-60</a:t>
                      </a:r>
                      <a:endParaRPr lang="en-US" dirty="0"/>
                    </a:p>
                  </a:txBody>
                  <a:tcPr/>
                </a:tc>
                <a:tc>
                  <a:txBody>
                    <a:bodyPr/>
                    <a:lstStyle/>
                    <a:p>
                      <a:r>
                        <a:rPr lang="fa-IR" dirty="0" smtClean="0"/>
                        <a:t>63</a:t>
                      </a:r>
                      <a:endParaRPr lang="en-US" dirty="0"/>
                    </a:p>
                  </a:txBody>
                  <a:tcPr/>
                </a:tc>
                <a:tc>
                  <a:txBody>
                    <a:bodyPr/>
                    <a:lstStyle/>
                    <a:p>
                      <a:endParaRPr lang="en-US" dirty="0"/>
                    </a:p>
                  </a:txBody>
                  <a:tcPr/>
                </a:tc>
                <a:tc>
                  <a:txBody>
                    <a:bodyPr/>
                    <a:lstStyle/>
                    <a:p>
                      <a:r>
                        <a:rPr lang="fa-IR" dirty="0" smtClean="0"/>
                        <a:t>7</a:t>
                      </a:r>
                      <a:endParaRPr lang="en-US" dirty="0"/>
                    </a:p>
                  </a:txBody>
                  <a:tcPr/>
                </a:tc>
                <a:tc>
                  <a:txBody>
                    <a:bodyPr/>
                    <a:lstStyle/>
                    <a:p>
                      <a:pPr algn="l" rtl="0"/>
                      <a:r>
                        <a:rPr lang="fa-IR" dirty="0" smtClean="0"/>
                        <a:t>7/30=0/233</a:t>
                      </a:r>
                      <a:endParaRPr lang="en-US" dirty="0"/>
                    </a:p>
                  </a:txBody>
                  <a:tcPr/>
                </a:tc>
                <a:tc>
                  <a:txBody>
                    <a:bodyPr/>
                    <a:lstStyle/>
                    <a:p>
                      <a:r>
                        <a:rPr lang="fa-IR" dirty="0" smtClean="0"/>
                        <a:t>23/3</a:t>
                      </a:r>
                      <a:endParaRPr lang="en-US" dirty="0"/>
                    </a:p>
                  </a:txBody>
                  <a:tcPr/>
                </a:tc>
                <a:tc>
                  <a:txBody>
                    <a:bodyPr/>
                    <a:lstStyle/>
                    <a:p>
                      <a:r>
                        <a:rPr lang="fa-IR" dirty="0" smtClean="0"/>
                        <a:t>12</a:t>
                      </a:r>
                      <a:endParaRPr lang="en-US" dirty="0"/>
                    </a:p>
                  </a:txBody>
                  <a:tcPr/>
                </a:tc>
                <a:tc>
                  <a:txBody>
                    <a:bodyPr/>
                    <a:lstStyle/>
                    <a:p>
                      <a:r>
                        <a:rPr lang="fa-IR" dirty="0" smtClean="0"/>
                        <a:t>40</a:t>
                      </a:r>
                      <a:endParaRPr lang="en-US" dirty="0"/>
                    </a:p>
                  </a:txBody>
                  <a:tcPr/>
                </a:tc>
              </a:tr>
              <a:tr h="370840">
                <a:tc>
                  <a:txBody>
                    <a:bodyPr/>
                    <a:lstStyle/>
                    <a:p>
                      <a:r>
                        <a:rPr lang="fa-IR" dirty="0" smtClean="0"/>
                        <a:t>72-66</a:t>
                      </a:r>
                      <a:endParaRPr lang="en-US" dirty="0"/>
                    </a:p>
                  </a:txBody>
                  <a:tcPr/>
                </a:tc>
                <a:tc>
                  <a:txBody>
                    <a:bodyPr/>
                    <a:lstStyle/>
                    <a:p>
                      <a:r>
                        <a:rPr lang="fa-IR" dirty="0" smtClean="0"/>
                        <a:t>69</a:t>
                      </a:r>
                      <a:endParaRPr lang="en-US" dirty="0"/>
                    </a:p>
                  </a:txBody>
                  <a:tcPr/>
                </a:tc>
                <a:tc>
                  <a:txBody>
                    <a:bodyPr/>
                    <a:lstStyle/>
                    <a:p>
                      <a:endParaRPr lang="en-US" dirty="0"/>
                    </a:p>
                  </a:txBody>
                  <a:tcPr/>
                </a:tc>
                <a:tc>
                  <a:txBody>
                    <a:bodyPr/>
                    <a:lstStyle/>
                    <a:p>
                      <a:r>
                        <a:rPr lang="fa-IR" dirty="0" smtClean="0"/>
                        <a:t>10</a:t>
                      </a:r>
                      <a:endParaRPr lang="en-US" dirty="0"/>
                    </a:p>
                  </a:txBody>
                  <a:tcPr/>
                </a:tc>
                <a:tc>
                  <a:txBody>
                    <a:bodyPr/>
                    <a:lstStyle/>
                    <a:p>
                      <a:pPr algn="l" rtl="0"/>
                      <a:r>
                        <a:rPr lang="fa-IR" dirty="0" smtClean="0"/>
                        <a:t>0/333</a:t>
                      </a:r>
                      <a:endParaRPr lang="en-US" dirty="0"/>
                    </a:p>
                  </a:txBody>
                  <a:tcPr/>
                </a:tc>
                <a:tc>
                  <a:txBody>
                    <a:bodyPr/>
                    <a:lstStyle/>
                    <a:p>
                      <a:r>
                        <a:rPr lang="fa-IR" dirty="0" smtClean="0"/>
                        <a:t>33/3</a:t>
                      </a:r>
                      <a:endParaRPr lang="en-US" dirty="0"/>
                    </a:p>
                  </a:txBody>
                  <a:tcPr/>
                </a:tc>
                <a:tc>
                  <a:txBody>
                    <a:bodyPr/>
                    <a:lstStyle/>
                    <a:p>
                      <a:r>
                        <a:rPr lang="fa-IR" dirty="0" smtClean="0"/>
                        <a:t>22</a:t>
                      </a:r>
                      <a:endParaRPr lang="en-US" dirty="0"/>
                    </a:p>
                  </a:txBody>
                  <a:tcPr/>
                </a:tc>
                <a:tc>
                  <a:txBody>
                    <a:bodyPr/>
                    <a:lstStyle/>
                    <a:p>
                      <a:r>
                        <a:rPr lang="fa-IR" dirty="0" smtClean="0"/>
                        <a:t>73/3</a:t>
                      </a:r>
                      <a:endParaRPr lang="en-US" dirty="0"/>
                    </a:p>
                  </a:txBody>
                  <a:tcPr/>
                </a:tc>
              </a:tr>
              <a:tr h="370840">
                <a:tc>
                  <a:txBody>
                    <a:bodyPr/>
                    <a:lstStyle/>
                    <a:p>
                      <a:r>
                        <a:rPr lang="fa-IR" dirty="0" smtClean="0"/>
                        <a:t>78-72</a:t>
                      </a:r>
                      <a:endParaRPr lang="en-US" dirty="0"/>
                    </a:p>
                  </a:txBody>
                  <a:tcPr/>
                </a:tc>
                <a:tc>
                  <a:txBody>
                    <a:bodyPr/>
                    <a:lstStyle/>
                    <a:p>
                      <a:r>
                        <a:rPr lang="fa-IR" dirty="0" smtClean="0"/>
                        <a:t>75</a:t>
                      </a:r>
                      <a:endParaRPr lang="en-US" dirty="0"/>
                    </a:p>
                  </a:txBody>
                  <a:tcPr/>
                </a:tc>
                <a:tc>
                  <a:txBody>
                    <a:bodyPr/>
                    <a:lstStyle/>
                    <a:p>
                      <a:endParaRPr lang="en-US" dirty="0"/>
                    </a:p>
                  </a:txBody>
                  <a:tcPr/>
                </a:tc>
                <a:tc>
                  <a:txBody>
                    <a:bodyPr/>
                    <a:lstStyle/>
                    <a:p>
                      <a:r>
                        <a:rPr lang="fa-IR" dirty="0" smtClean="0"/>
                        <a:t>6</a:t>
                      </a:r>
                      <a:endParaRPr lang="en-US" dirty="0"/>
                    </a:p>
                  </a:txBody>
                  <a:tcPr/>
                </a:tc>
                <a:tc>
                  <a:txBody>
                    <a:bodyPr/>
                    <a:lstStyle/>
                    <a:p>
                      <a:pPr algn="l" rtl="0"/>
                      <a:r>
                        <a:rPr lang="fa-IR" dirty="0" smtClean="0"/>
                        <a:t>6/30=0/2</a:t>
                      </a:r>
                      <a:endParaRPr lang="en-US" dirty="0"/>
                    </a:p>
                  </a:txBody>
                  <a:tcPr/>
                </a:tc>
                <a:tc>
                  <a:txBody>
                    <a:bodyPr/>
                    <a:lstStyle/>
                    <a:p>
                      <a:r>
                        <a:rPr lang="fa-IR" dirty="0" smtClean="0"/>
                        <a:t>20</a:t>
                      </a:r>
                      <a:endParaRPr lang="en-US" dirty="0"/>
                    </a:p>
                  </a:txBody>
                  <a:tcPr/>
                </a:tc>
                <a:tc>
                  <a:txBody>
                    <a:bodyPr/>
                    <a:lstStyle/>
                    <a:p>
                      <a:r>
                        <a:rPr lang="fa-IR" dirty="0" smtClean="0"/>
                        <a:t>28</a:t>
                      </a:r>
                      <a:endParaRPr lang="en-US" dirty="0"/>
                    </a:p>
                  </a:txBody>
                  <a:tcPr/>
                </a:tc>
                <a:tc>
                  <a:txBody>
                    <a:bodyPr/>
                    <a:lstStyle/>
                    <a:p>
                      <a:r>
                        <a:rPr lang="fa-IR" dirty="0" smtClean="0"/>
                        <a:t>93/3</a:t>
                      </a:r>
                      <a:endParaRPr lang="en-US" dirty="0"/>
                    </a:p>
                  </a:txBody>
                  <a:tcPr/>
                </a:tc>
              </a:tr>
              <a:tr h="370840">
                <a:tc>
                  <a:txBody>
                    <a:bodyPr/>
                    <a:lstStyle/>
                    <a:p>
                      <a:r>
                        <a:rPr lang="fa-IR" dirty="0" smtClean="0"/>
                        <a:t>84-78</a:t>
                      </a:r>
                      <a:endParaRPr lang="en-US" dirty="0"/>
                    </a:p>
                  </a:txBody>
                  <a:tcPr/>
                </a:tc>
                <a:tc>
                  <a:txBody>
                    <a:bodyPr/>
                    <a:lstStyle/>
                    <a:p>
                      <a:r>
                        <a:rPr lang="fa-IR" dirty="0" smtClean="0"/>
                        <a:t>81</a:t>
                      </a:r>
                      <a:endParaRPr lang="en-US" dirty="0"/>
                    </a:p>
                  </a:txBody>
                  <a:tcPr/>
                </a:tc>
                <a:tc>
                  <a:txBody>
                    <a:bodyPr/>
                    <a:lstStyle/>
                    <a:p>
                      <a:endParaRPr lang="en-US" dirty="0"/>
                    </a:p>
                  </a:txBody>
                  <a:tcPr/>
                </a:tc>
                <a:tc>
                  <a:txBody>
                    <a:bodyPr/>
                    <a:lstStyle/>
                    <a:p>
                      <a:r>
                        <a:rPr lang="fa-IR" dirty="0" smtClean="0"/>
                        <a:t>2</a:t>
                      </a:r>
                      <a:endParaRPr lang="en-US" dirty="0"/>
                    </a:p>
                  </a:txBody>
                  <a:tcPr/>
                </a:tc>
                <a:tc>
                  <a:txBody>
                    <a:bodyPr/>
                    <a:lstStyle/>
                    <a:p>
                      <a:pPr algn="l" rtl="0"/>
                      <a:r>
                        <a:rPr lang="fa-IR" dirty="0" smtClean="0"/>
                        <a:t>2/30=0/067</a:t>
                      </a:r>
                      <a:endParaRPr lang="en-US" dirty="0"/>
                    </a:p>
                  </a:txBody>
                  <a:tcPr/>
                </a:tc>
                <a:tc>
                  <a:txBody>
                    <a:bodyPr/>
                    <a:lstStyle/>
                    <a:p>
                      <a:r>
                        <a:rPr lang="fa-IR" dirty="0" smtClean="0"/>
                        <a:t>6/7</a:t>
                      </a:r>
                      <a:endParaRPr lang="en-US" dirty="0"/>
                    </a:p>
                  </a:txBody>
                  <a:tcPr/>
                </a:tc>
                <a:tc>
                  <a:txBody>
                    <a:bodyPr/>
                    <a:lstStyle/>
                    <a:p>
                      <a:r>
                        <a:rPr lang="fa-IR" dirty="0" smtClean="0"/>
                        <a:t>30</a:t>
                      </a:r>
                      <a:endParaRPr lang="en-US" dirty="0"/>
                    </a:p>
                  </a:txBody>
                  <a:tcPr/>
                </a:tc>
                <a:tc>
                  <a:txBody>
                    <a:bodyPr/>
                    <a:lstStyle/>
                    <a:p>
                      <a:r>
                        <a:rPr lang="fa-IR" dirty="0" smtClean="0"/>
                        <a:t>1</a:t>
                      </a:r>
                      <a:endParaRPr lang="en-US" dirty="0"/>
                    </a:p>
                  </a:txBody>
                  <a:tcPr/>
                </a:tc>
              </a:tr>
              <a:tr h="370840">
                <a:tc>
                  <a:txBody>
                    <a:bodyPr/>
                    <a:lstStyle/>
                    <a:p>
                      <a:r>
                        <a:rPr lang="fa-IR" dirty="0" smtClean="0"/>
                        <a:t>جمع</a:t>
                      </a:r>
                      <a:endParaRPr lang="en-US" dirty="0"/>
                    </a:p>
                  </a:txBody>
                  <a:tcPr/>
                </a:tc>
                <a:tc>
                  <a:txBody>
                    <a:bodyPr/>
                    <a:lstStyle/>
                    <a:p>
                      <a:endParaRPr lang="en-US" dirty="0"/>
                    </a:p>
                  </a:txBody>
                  <a:tcPr>
                    <a:solidFill>
                      <a:schemeClr val="bg1"/>
                    </a:solidFill>
                  </a:tcPr>
                </a:tc>
                <a:tc>
                  <a:txBody>
                    <a:bodyPr/>
                    <a:lstStyle/>
                    <a:p>
                      <a:endParaRPr lang="en-US" dirty="0"/>
                    </a:p>
                  </a:txBody>
                  <a:tcPr/>
                </a:tc>
                <a:tc>
                  <a:txBody>
                    <a:bodyPr/>
                    <a:lstStyle/>
                    <a:p>
                      <a:r>
                        <a:rPr lang="fa-IR" dirty="0" smtClean="0"/>
                        <a:t>30</a:t>
                      </a:r>
                      <a:endParaRPr lang="en-US" dirty="0"/>
                    </a:p>
                  </a:txBody>
                  <a:tcPr/>
                </a:tc>
                <a:tc>
                  <a:txBody>
                    <a:bodyPr/>
                    <a:lstStyle/>
                    <a:p>
                      <a:r>
                        <a:rPr lang="fa-IR" dirty="0" smtClean="0"/>
                        <a:t>1</a:t>
                      </a:r>
                      <a:endParaRPr lang="en-US" dirty="0"/>
                    </a:p>
                  </a:txBody>
                  <a:tcPr/>
                </a:tc>
                <a:tc>
                  <a:txBody>
                    <a:bodyPr/>
                    <a:lstStyle/>
                    <a:p>
                      <a:r>
                        <a:rPr lang="fa-IR" dirty="0" smtClean="0"/>
                        <a:t>100</a:t>
                      </a:r>
                      <a:endParaRPr lang="en-US" dirty="0"/>
                    </a:p>
                  </a:txBody>
                  <a:tcPr/>
                </a:tc>
                <a:tc>
                  <a:txBody>
                    <a:bodyPr/>
                    <a:lstStyle/>
                    <a:p>
                      <a:endParaRPr lang="en-US" dirty="0"/>
                    </a:p>
                  </a:txBody>
                  <a:tcPr>
                    <a:solidFill>
                      <a:schemeClr val="bg1"/>
                    </a:solidFill>
                  </a:tcPr>
                </a:tc>
                <a:tc>
                  <a:txBody>
                    <a:bodyPr/>
                    <a:lstStyle/>
                    <a:p>
                      <a:endParaRPr lang="en-US" dirty="0"/>
                    </a:p>
                  </a:txBody>
                  <a:tcPr>
                    <a:solidFill>
                      <a:schemeClr val="bg1"/>
                    </a:solidFill>
                  </a:tcPr>
                </a:tc>
              </a:tr>
            </a:tbl>
          </a:graphicData>
        </a:graphic>
      </p:graphicFrame>
      <p:graphicFrame>
        <p:nvGraphicFramePr>
          <p:cNvPr id="5" name="Table 4"/>
          <p:cNvGraphicFramePr>
            <a:graphicFrameLocks noGrp="1"/>
          </p:cNvGraphicFramePr>
          <p:nvPr/>
        </p:nvGraphicFramePr>
        <p:xfrm>
          <a:off x="642910" y="214290"/>
          <a:ext cx="7858210" cy="1005840"/>
        </p:xfrm>
        <a:graphic>
          <a:graphicData uri="http://schemas.openxmlformats.org/drawingml/2006/table">
            <a:tbl>
              <a:tblPr firstRow="1" bandRow="1">
                <a:tableStyleId>{D7AC3CCA-C797-4891-BE02-D94E43425B78}</a:tableStyleId>
              </a:tblPr>
              <a:tblGrid>
                <a:gridCol w="785821"/>
                <a:gridCol w="785821"/>
                <a:gridCol w="785821"/>
                <a:gridCol w="785821"/>
                <a:gridCol w="785821"/>
                <a:gridCol w="714365"/>
                <a:gridCol w="857277"/>
                <a:gridCol w="785821"/>
                <a:gridCol w="785821"/>
                <a:gridCol w="785821"/>
              </a:tblGrid>
              <a:tr h="309565">
                <a:tc>
                  <a:txBody>
                    <a:bodyPr/>
                    <a:lstStyle/>
                    <a:p>
                      <a:r>
                        <a:rPr lang="fa-IR" sz="1600" dirty="0" smtClean="0"/>
                        <a:t>58</a:t>
                      </a:r>
                      <a:endParaRPr lang="en-US" sz="1600" dirty="0"/>
                    </a:p>
                  </a:txBody>
                  <a:tcPr/>
                </a:tc>
                <a:tc>
                  <a:txBody>
                    <a:bodyPr/>
                    <a:lstStyle/>
                    <a:p>
                      <a:r>
                        <a:rPr lang="fa-IR" sz="1600" dirty="0" smtClean="0"/>
                        <a:t>63</a:t>
                      </a:r>
                      <a:endParaRPr lang="en-US" sz="1600" dirty="0"/>
                    </a:p>
                  </a:txBody>
                  <a:tcPr/>
                </a:tc>
                <a:tc>
                  <a:txBody>
                    <a:bodyPr/>
                    <a:lstStyle/>
                    <a:p>
                      <a:r>
                        <a:rPr lang="fa-IR" sz="1600" dirty="0" smtClean="0"/>
                        <a:t>68</a:t>
                      </a:r>
                      <a:endParaRPr lang="en-US" sz="1600" dirty="0"/>
                    </a:p>
                  </a:txBody>
                  <a:tcPr/>
                </a:tc>
                <a:tc>
                  <a:txBody>
                    <a:bodyPr/>
                    <a:lstStyle/>
                    <a:p>
                      <a:r>
                        <a:rPr lang="fa-IR" sz="1600" dirty="0" smtClean="0"/>
                        <a:t>55</a:t>
                      </a:r>
                      <a:endParaRPr lang="en-US" sz="1600" dirty="0"/>
                    </a:p>
                  </a:txBody>
                  <a:tcPr/>
                </a:tc>
                <a:tc>
                  <a:txBody>
                    <a:bodyPr/>
                    <a:lstStyle/>
                    <a:p>
                      <a:r>
                        <a:rPr lang="fa-IR" sz="1600" dirty="0" smtClean="0"/>
                        <a:t>61</a:t>
                      </a:r>
                      <a:endParaRPr lang="en-US" sz="1600" dirty="0"/>
                    </a:p>
                  </a:txBody>
                  <a:tcPr/>
                </a:tc>
                <a:tc>
                  <a:txBody>
                    <a:bodyPr/>
                    <a:lstStyle/>
                    <a:p>
                      <a:r>
                        <a:rPr lang="fa-IR" sz="1600" dirty="0" smtClean="0"/>
                        <a:t>75</a:t>
                      </a:r>
                      <a:endParaRPr lang="en-US" sz="1600" dirty="0"/>
                    </a:p>
                  </a:txBody>
                  <a:tcPr/>
                </a:tc>
                <a:tc>
                  <a:txBody>
                    <a:bodyPr/>
                    <a:lstStyle/>
                    <a:p>
                      <a:r>
                        <a:rPr lang="fa-IR" sz="1600" dirty="0" smtClean="0"/>
                        <a:t>66</a:t>
                      </a:r>
                      <a:endParaRPr lang="en-US" sz="1600" dirty="0"/>
                    </a:p>
                  </a:txBody>
                  <a:tcPr/>
                </a:tc>
                <a:tc>
                  <a:txBody>
                    <a:bodyPr/>
                    <a:lstStyle/>
                    <a:p>
                      <a:r>
                        <a:rPr lang="fa-IR" sz="1600" dirty="0" smtClean="0"/>
                        <a:t>68</a:t>
                      </a:r>
                      <a:endParaRPr lang="en-US" sz="1600" dirty="0"/>
                    </a:p>
                  </a:txBody>
                  <a:tcPr/>
                </a:tc>
                <a:tc>
                  <a:txBody>
                    <a:bodyPr/>
                    <a:lstStyle/>
                    <a:p>
                      <a:r>
                        <a:rPr lang="fa-IR" sz="1600" dirty="0" smtClean="0"/>
                        <a:t>83</a:t>
                      </a:r>
                      <a:endParaRPr lang="en-US" sz="1600" dirty="0"/>
                    </a:p>
                  </a:txBody>
                  <a:tcPr/>
                </a:tc>
                <a:tc>
                  <a:txBody>
                    <a:bodyPr/>
                    <a:lstStyle/>
                    <a:p>
                      <a:r>
                        <a:rPr lang="fa-IR" sz="1600" dirty="0" smtClean="0"/>
                        <a:t>58</a:t>
                      </a:r>
                      <a:endParaRPr lang="en-US" sz="1600" dirty="0"/>
                    </a:p>
                  </a:txBody>
                  <a:tcPr/>
                </a:tc>
              </a:tr>
              <a:tr h="309565">
                <a:tc>
                  <a:txBody>
                    <a:bodyPr/>
                    <a:lstStyle/>
                    <a:p>
                      <a:r>
                        <a:rPr lang="fa-IR" sz="1600" b="1" dirty="0" smtClean="0"/>
                        <a:t>68</a:t>
                      </a:r>
                      <a:endParaRPr lang="en-US" sz="1600" b="1" dirty="0"/>
                    </a:p>
                  </a:txBody>
                  <a:tcPr/>
                </a:tc>
                <a:tc>
                  <a:txBody>
                    <a:bodyPr/>
                    <a:lstStyle/>
                    <a:p>
                      <a:r>
                        <a:rPr lang="fa-IR" sz="1600" b="1" dirty="0" smtClean="0"/>
                        <a:t>74</a:t>
                      </a:r>
                      <a:endParaRPr lang="en-US" sz="1600" b="1" dirty="0"/>
                    </a:p>
                  </a:txBody>
                  <a:tcPr/>
                </a:tc>
                <a:tc>
                  <a:txBody>
                    <a:bodyPr/>
                    <a:lstStyle/>
                    <a:p>
                      <a:r>
                        <a:rPr lang="fa-IR" sz="1600" b="1" dirty="0" smtClean="0"/>
                        <a:t>65</a:t>
                      </a:r>
                      <a:endParaRPr lang="en-US" sz="1600" b="1" dirty="0"/>
                    </a:p>
                  </a:txBody>
                  <a:tcPr/>
                </a:tc>
                <a:tc>
                  <a:txBody>
                    <a:bodyPr/>
                    <a:lstStyle/>
                    <a:p>
                      <a:r>
                        <a:rPr lang="fa-IR" sz="1600" b="1" dirty="0" smtClean="0"/>
                        <a:t>70</a:t>
                      </a:r>
                      <a:endParaRPr lang="en-US" sz="1600" b="1" dirty="0"/>
                    </a:p>
                  </a:txBody>
                  <a:tcPr/>
                </a:tc>
                <a:tc>
                  <a:txBody>
                    <a:bodyPr/>
                    <a:lstStyle/>
                    <a:p>
                      <a:r>
                        <a:rPr lang="fa-IR" sz="1600" b="1" dirty="0" smtClean="0"/>
                        <a:t>57</a:t>
                      </a:r>
                      <a:endParaRPr lang="en-US" sz="1600" b="1" dirty="0"/>
                    </a:p>
                  </a:txBody>
                  <a:tcPr/>
                </a:tc>
                <a:tc>
                  <a:txBody>
                    <a:bodyPr/>
                    <a:lstStyle/>
                    <a:p>
                      <a:r>
                        <a:rPr lang="fa-IR" sz="1600" b="1" dirty="0" smtClean="0"/>
                        <a:t>69</a:t>
                      </a:r>
                      <a:endParaRPr lang="en-US" sz="1600" b="1" dirty="0"/>
                    </a:p>
                  </a:txBody>
                  <a:tcPr/>
                </a:tc>
                <a:tc>
                  <a:txBody>
                    <a:bodyPr/>
                    <a:lstStyle/>
                    <a:p>
                      <a:r>
                        <a:rPr lang="fa-IR" sz="1600" b="1" dirty="0" smtClean="0"/>
                        <a:t>76</a:t>
                      </a:r>
                      <a:endParaRPr lang="en-US" sz="1600" b="1" dirty="0"/>
                    </a:p>
                  </a:txBody>
                  <a:tcPr/>
                </a:tc>
                <a:tc>
                  <a:txBody>
                    <a:bodyPr/>
                    <a:lstStyle/>
                    <a:p>
                      <a:r>
                        <a:rPr lang="fa-IR" sz="1600" b="1" dirty="0" smtClean="0"/>
                        <a:t>66</a:t>
                      </a:r>
                      <a:endParaRPr lang="en-US" sz="1600" b="1" dirty="0"/>
                    </a:p>
                  </a:txBody>
                  <a:tcPr/>
                </a:tc>
                <a:tc>
                  <a:txBody>
                    <a:bodyPr/>
                    <a:lstStyle/>
                    <a:p>
                      <a:r>
                        <a:rPr lang="fa-IR" sz="1600" b="1" dirty="0" smtClean="0"/>
                        <a:t>71</a:t>
                      </a:r>
                      <a:endParaRPr lang="en-US" sz="1600" b="1" dirty="0"/>
                    </a:p>
                  </a:txBody>
                  <a:tcPr/>
                </a:tc>
                <a:tc>
                  <a:txBody>
                    <a:bodyPr/>
                    <a:lstStyle/>
                    <a:p>
                      <a:r>
                        <a:rPr lang="fa-IR" sz="1600" b="1" dirty="0" smtClean="0"/>
                        <a:t>64</a:t>
                      </a:r>
                      <a:endParaRPr lang="en-US" sz="1600" b="1" dirty="0"/>
                    </a:p>
                  </a:txBody>
                  <a:tcPr/>
                </a:tc>
              </a:tr>
              <a:tr h="309565">
                <a:tc>
                  <a:txBody>
                    <a:bodyPr/>
                    <a:lstStyle/>
                    <a:p>
                      <a:r>
                        <a:rPr lang="fa-IR" sz="1600" b="1" dirty="0" smtClean="0"/>
                        <a:t>71</a:t>
                      </a:r>
                      <a:endParaRPr lang="en-US" sz="1600" b="1" dirty="0"/>
                    </a:p>
                  </a:txBody>
                  <a:tcPr/>
                </a:tc>
                <a:tc>
                  <a:txBody>
                    <a:bodyPr/>
                    <a:lstStyle/>
                    <a:p>
                      <a:r>
                        <a:rPr lang="fa-IR" sz="1600" b="1" dirty="0" smtClean="0"/>
                        <a:t>73</a:t>
                      </a:r>
                      <a:endParaRPr lang="en-US" sz="1600" b="1" dirty="0"/>
                    </a:p>
                  </a:txBody>
                  <a:tcPr/>
                </a:tc>
                <a:tc>
                  <a:txBody>
                    <a:bodyPr/>
                    <a:lstStyle/>
                    <a:p>
                      <a:r>
                        <a:rPr lang="fa-IR" sz="1600" b="1" dirty="0" smtClean="0"/>
                        <a:t>62</a:t>
                      </a:r>
                      <a:endParaRPr lang="en-US" sz="1600" b="1" dirty="0"/>
                    </a:p>
                  </a:txBody>
                  <a:tcPr/>
                </a:tc>
                <a:tc>
                  <a:txBody>
                    <a:bodyPr/>
                    <a:lstStyle/>
                    <a:p>
                      <a:r>
                        <a:rPr lang="fa-IR" sz="1600" b="1" dirty="0" smtClean="0"/>
                        <a:t>77</a:t>
                      </a:r>
                      <a:endParaRPr lang="en-US" sz="1600" b="1" dirty="0"/>
                    </a:p>
                  </a:txBody>
                  <a:tcPr/>
                </a:tc>
                <a:tc>
                  <a:txBody>
                    <a:bodyPr/>
                    <a:lstStyle/>
                    <a:p>
                      <a:r>
                        <a:rPr lang="fa-IR" sz="1600" b="1" dirty="0" smtClean="0"/>
                        <a:t>68</a:t>
                      </a:r>
                      <a:endParaRPr lang="en-US" sz="1600" b="1" dirty="0"/>
                    </a:p>
                  </a:txBody>
                  <a:tcPr/>
                </a:tc>
                <a:tc>
                  <a:txBody>
                    <a:bodyPr/>
                    <a:lstStyle/>
                    <a:p>
                      <a:r>
                        <a:rPr lang="fa-IR" sz="1600" b="1" dirty="0" smtClean="0"/>
                        <a:t>72</a:t>
                      </a:r>
                      <a:endParaRPr lang="en-US" sz="1600" b="1" dirty="0"/>
                    </a:p>
                  </a:txBody>
                  <a:tcPr/>
                </a:tc>
                <a:tc>
                  <a:txBody>
                    <a:bodyPr/>
                    <a:lstStyle/>
                    <a:p>
                      <a:r>
                        <a:rPr lang="fa-IR" sz="1600" b="1" dirty="0" smtClean="0"/>
                        <a:t>59</a:t>
                      </a:r>
                      <a:endParaRPr lang="en-US" sz="1600" b="1" dirty="0"/>
                    </a:p>
                  </a:txBody>
                  <a:tcPr/>
                </a:tc>
                <a:tc>
                  <a:txBody>
                    <a:bodyPr/>
                    <a:lstStyle/>
                    <a:p>
                      <a:r>
                        <a:rPr lang="fa-IR" sz="1600" b="1" dirty="0" smtClean="0"/>
                        <a:t>69</a:t>
                      </a:r>
                      <a:endParaRPr lang="en-US" sz="1600" b="1" dirty="0"/>
                    </a:p>
                  </a:txBody>
                  <a:tcPr/>
                </a:tc>
                <a:tc>
                  <a:txBody>
                    <a:bodyPr/>
                    <a:lstStyle/>
                    <a:p>
                      <a:r>
                        <a:rPr lang="fa-IR" sz="1600" b="1" dirty="0" smtClean="0"/>
                        <a:t>63</a:t>
                      </a:r>
                      <a:endParaRPr lang="en-US" sz="1600" b="1" dirty="0"/>
                    </a:p>
                  </a:txBody>
                  <a:tcPr/>
                </a:tc>
                <a:tc>
                  <a:txBody>
                    <a:bodyPr/>
                    <a:lstStyle/>
                    <a:p>
                      <a:r>
                        <a:rPr lang="fa-IR" sz="1600" b="1" dirty="0" smtClean="0"/>
                        <a:t>80</a:t>
                      </a:r>
                      <a:endParaRPr lang="en-US" sz="1600" b="1" dirty="0"/>
                    </a:p>
                  </a:txBody>
                  <a:tcPr/>
                </a:tc>
              </a:tr>
            </a:tbl>
          </a:graphicData>
        </a:graphic>
      </p:graphicFrame>
      <p:cxnSp>
        <p:nvCxnSpPr>
          <p:cNvPr id="7" name="Straight Connector 6"/>
          <p:cNvCxnSpPr/>
          <p:nvPr/>
        </p:nvCxnSpPr>
        <p:spPr>
          <a:xfrm rot="5400000">
            <a:off x="2195736" y="3212976"/>
            <a:ext cx="214314" cy="2143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flipV="1">
            <a:off x="1500166" y="285728"/>
            <a:ext cx="285752" cy="142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2214546" y="2928934"/>
            <a:ext cx="214314" cy="2143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785786" y="285728"/>
            <a:ext cx="285752" cy="142876"/>
          </a:xfrm>
          <a:prstGeom prst="line">
            <a:avLst/>
          </a:prstGeom>
        </p:spPr>
        <p:style>
          <a:lnRef idx="1">
            <a:schemeClr val="accent1"/>
          </a:lnRef>
          <a:fillRef idx="0">
            <a:schemeClr val="accent1"/>
          </a:fillRef>
          <a:effectRef idx="0">
            <a:schemeClr val="accent1"/>
          </a:effectRef>
          <a:fontRef idx="minor">
            <a:schemeClr val="tx1"/>
          </a:fontRef>
        </p:style>
      </p:cxnSp>
      <p:sp>
        <p:nvSpPr>
          <p:cNvPr id="114689" name="Rectangle 1"/>
          <p:cNvSpPr>
            <a:spLocks noChangeArrowheads="1"/>
          </p:cNvSpPr>
          <p:nvPr/>
        </p:nvSpPr>
        <p:spPr bwMode="auto">
          <a:xfrm>
            <a:off x="714348" y="5271435"/>
            <a:ext cx="764386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tab pos="457200" algn="l"/>
              </a:tabLst>
            </a:pPr>
            <a:r>
              <a:rPr kumimoji="0" lang="ar-SA" b="1" i="0" u="none" strike="noStrike" cap="none" normalizeH="0" baseline="0" dirty="0" smtClean="0">
                <a:ln>
                  <a:noFill/>
                </a:ln>
                <a:solidFill>
                  <a:schemeClr val="accent1"/>
                </a:solidFill>
                <a:effectLst/>
                <a:latin typeface="Arial" pitchFamily="34" charset="0"/>
                <a:ea typeface="Times New Roman" pitchFamily="18" charset="0"/>
                <a:cs typeface="B Nazanin" pitchFamily="2" charset="-78"/>
              </a:rPr>
              <a:t>فراواني تجمعي : </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فراواني مطلق هر طبقه بعلاوه طبقات ماقبل</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ar-SA" b="1" i="0" u="none" strike="noStrike" cap="none" normalizeH="0" baseline="0" dirty="0" smtClean="0">
                <a:ln>
                  <a:noFill/>
                </a:ln>
                <a:solidFill>
                  <a:schemeClr val="accent1"/>
                </a:solidFill>
                <a:effectLst/>
                <a:latin typeface="Arial" pitchFamily="34" charset="0"/>
                <a:ea typeface="Times New Roman" pitchFamily="18" charset="0"/>
                <a:cs typeface="B Nazanin" pitchFamily="2" charset="-78"/>
              </a:rPr>
              <a:t>فراواني نسبي : </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فراواني هر طبق تقسیم بر</a:t>
            </a:r>
            <a:r>
              <a:rPr kumimoji="0" lang="en-US"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n </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ضرب در 100</a:t>
            </a:r>
            <a:r>
              <a:rPr kumimoji="0" lang="fa-IR"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 </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همان گرفتن درصد است)</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ar-SA" b="1" i="0" u="none" strike="noStrike" cap="none" normalizeH="0" baseline="0" dirty="0" smtClean="0">
                <a:ln>
                  <a:noFill/>
                </a:ln>
                <a:solidFill>
                  <a:schemeClr val="accent1"/>
                </a:solidFill>
                <a:effectLst/>
                <a:latin typeface="Arial" pitchFamily="34" charset="0"/>
                <a:ea typeface="Times New Roman" pitchFamily="18" charset="0"/>
                <a:cs typeface="B Nazanin" pitchFamily="2" charset="-78"/>
              </a:rPr>
              <a:t>فراواني نسبي تجمعي : </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فراواني نسبي هر طبقه بعلاوه فراواني نسبي طبقات ماقبل</a:t>
            </a:r>
            <a:endParaRPr kumimoji="0" lang="en-US" b="1" i="0" u="none" strike="noStrike" cap="none" normalizeH="0" baseline="0" dirty="0" smtClean="0">
              <a:ln>
                <a:noFill/>
              </a:ln>
              <a:solidFill>
                <a:srgbClr val="C0C0C0"/>
              </a:solidFill>
              <a:effectLst/>
              <a:latin typeface="Times New Roman" pitchFamily="18" charset="0"/>
              <a:ea typeface="Times New Roman" pitchFamily="18" charset="0"/>
              <a:cs typeface="B Nazanin" pitchFamily="2" charset="-78"/>
            </a:endParaRPr>
          </a:p>
          <a:p>
            <a:pPr lvl="0" algn="r" rtl="1" eaLnBrk="0" fontAlgn="base" hangingPunct="0">
              <a:spcBef>
                <a:spcPct val="0"/>
              </a:spcBef>
              <a:spcAft>
                <a:spcPct val="0"/>
              </a:spcAft>
              <a:tabLst>
                <a:tab pos="457200" algn="l"/>
              </a:tabLst>
            </a:pPr>
            <a:r>
              <a:rPr kumimoji="0" lang="en-US" b="1" i="0" u="none" strike="noStrike" cap="none" normalizeH="0" baseline="0" dirty="0" smtClean="0">
                <a:ln>
                  <a:noFill/>
                </a:ln>
                <a:solidFill>
                  <a:srgbClr val="C0C0C0"/>
                </a:solidFill>
                <a:effectLst/>
                <a:latin typeface="Times New Roman" pitchFamily="18" charset="0"/>
                <a:ea typeface="Times New Roman" pitchFamily="18" charset="0"/>
                <a:cs typeface="B Nazanin" pitchFamily="2" charset="-78"/>
              </a:rPr>
              <a:t>:</a:t>
            </a:r>
            <a:r>
              <a:rPr lang="fa-IR" b="1" dirty="0" smtClean="0">
                <a:solidFill>
                  <a:schemeClr val="accent1"/>
                </a:solidFill>
                <a:latin typeface="Times New Roman" pitchFamily="18" charset="0"/>
                <a:ea typeface="Times New Roman" pitchFamily="18" charset="0"/>
                <a:cs typeface="B Nazanin" pitchFamily="2" charset="-78"/>
              </a:rPr>
              <a:t>نشان دسته:</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 گرفتن ميانگين حدود واقعي</a:t>
            </a:r>
            <a:r>
              <a:rPr kumimoji="0" lang="en-US"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ransition>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نمودارهای متداول</a:t>
            </a:r>
            <a:endParaRPr lang="en-US" dirty="0"/>
          </a:p>
        </p:txBody>
      </p:sp>
      <p:sp>
        <p:nvSpPr>
          <p:cNvPr id="3" name="Content Placeholder 2"/>
          <p:cNvSpPr>
            <a:spLocks noGrp="1"/>
          </p:cNvSpPr>
          <p:nvPr>
            <p:ph idx="1"/>
          </p:nvPr>
        </p:nvSpPr>
        <p:spPr>
          <a:xfrm>
            <a:off x="457200" y="1600200"/>
            <a:ext cx="7972452" cy="4525963"/>
          </a:xfrm>
        </p:spPr>
        <p:txBody>
          <a:bodyPr/>
          <a:lstStyle/>
          <a:p>
            <a:pPr algn="r" rtl="1"/>
            <a:r>
              <a:rPr lang="fa-IR" dirty="0" smtClean="0"/>
              <a:t>متغیر کیفی: نمودار میله ای (</a:t>
            </a:r>
            <a:r>
              <a:rPr lang="en-US" b="1" dirty="0" smtClean="0"/>
              <a:t>Bar-Chart </a:t>
            </a:r>
            <a:r>
              <a:rPr lang="fa-IR" dirty="0" smtClean="0"/>
              <a:t>)، نمودار دایره ای (</a:t>
            </a:r>
            <a:r>
              <a:rPr lang="en-US" b="1" dirty="0" smtClean="0"/>
              <a:t>Pie-Chart</a:t>
            </a:r>
            <a:r>
              <a:rPr lang="fa-IR" dirty="0" smtClean="0"/>
              <a:t>)</a:t>
            </a:r>
          </a:p>
          <a:p>
            <a:pPr algn="r" rtl="1"/>
            <a:r>
              <a:rPr lang="fa-IR" dirty="0" smtClean="0"/>
              <a:t>متغیر کمی: نمودار مستطیلی (</a:t>
            </a:r>
            <a:r>
              <a:rPr lang="en-US" dirty="0" smtClean="0"/>
              <a:t>Histogram</a:t>
            </a:r>
            <a:r>
              <a:rPr lang="fa-IR" dirty="0" smtClean="0"/>
              <a:t>)، نمودار ساقه و برگ</a:t>
            </a:r>
            <a:r>
              <a:rPr lang="en-US" dirty="0" smtClean="0"/>
              <a:t> </a:t>
            </a:r>
            <a:r>
              <a:rPr lang="fa-IR" dirty="0" smtClean="0"/>
              <a:t>(</a:t>
            </a:r>
            <a:r>
              <a:rPr lang="en-US" dirty="0" smtClean="0"/>
              <a:t>steam and leaf</a:t>
            </a:r>
            <a:r>
              <a:rPr lang="fa-IR" dirty="0" smtClean="0"/>
              <a:t>) و نمودار جعبه ای (</a:t>
            </a:r>
            <a:r>
              <a:rPr lang="en-US" dirty="0" smtClean="0"/>
              <a:t>Box Plot</a:t>
            </a:r>
            <a:r>
              <a:rPr lang="fa-IR" dirty="0" smtClean="0"/>
              <a:t>)</a:t>
            </a:r>
            <a:endParaRPr lang="en-US" dirty="0"/>
          </a:p>
        </p:txBody>
      </p:sp>
    </p:spTree>
  </p:cSld>
  <p:clrMapOvr>
    <a:masterClrMapping/>
  </p:clrMapOvr>
  <p:transition>
    <p:wheel spokes="2"/>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86766" cy="796908"/>
          </a:xfrm>
        </p:spPr>
        <p:txBody>
          <a:bodyPr/>
          <a:lstStyle/>
          <a:p>
            <a:pPr algn="ctr" rtl="1"/>
            <a:r>
              <a:rPr lang="fa-IR" dirty="0" smtClean="0"/>
              <a:t>نمودار میله ای (</a:t>
            </a:r>
            <a:r>
              <a:rPr lang="en-US" b="1" dirty="0" smtClean="0"/>
              <a:t>Bar-Chart </a:t>
            </a:r>
            <a:r>
              <a:rPr lang="fa-IR" dirty="0" smtClean="0"/>
              <a:t>)</a:t>
            </a:r>
            <a:endParaRPr lang="en-US" dirty="0"/>
          </a:p>
        </p:txBody>
      </p:sp>
      <p:sp>
        <p:nvSpPr>
          <p:cNvPr id="3" name="Content Placeholder 2"/>
          <p:cNvSpPr>
            <a:spLocks noGrp="1"/>
          </p:cNvSpPr>
          <p:nvPr>
            <p:ph idx="1"/>
          </p:nvPr>
        </p:nvSpPr>
        <p:spPr>
          <a:xfrm>
            <a:off x="285720" y="1214422"/>
            <a:ext cx="8572560" cy="4911741"/>
          </a:xfrm>
        </p:spPr>
        <p:txBody>
          <a:bodyPr>
            <a:normAutofit/>
          </a:bodyPr>
          <a:lstStyle/>
          <a:p>
            <a:pPr algn="r" rtl="1"/>
            <a:r>
              <a:rPr lang="ar-SA" sz="2400" b="1" dirty="0" smtClean="0"/>
              <a:t>فرض كنيم در يك مطالعه به حجم 300</a:t>
            </a:r>
            <a:r>
              <a:rPr lang="en-US" sz="2400" b="1" dirty="0" smtClean="0"/>
              <a:t>  </a:t>
            </a:r>
            <a:r>
              <a:rPr lang="fa-IR" sz="2400" b="1" dirty="0" smtClean="0"/>
              <a:t>،</a:t>
            </a:r>
            <a:r>
              <a:rPr lang="ar-SA" sz="2400" b="1" dirty="0" smtClean="0"/>
              <a:t>140 نفر مرد و بقيه زن مي‌باشند. مطلوب است نمايش نمودار ميله‌اي براي جنسيت.</a:t>
            </a:r>
            <a:endParaRPr lang="en-US" sz="2400" dirty="0"/>
          </a:p>
        </p:txBody>
      </p:sp>
      <p:graphicFrame>
        <p:nvGraphicFramePr>
          <p:cNvPr id="4" name="Table 3"/>
          <p:cNvGraphicFramePr>
            <a:graphicFrameLocks noGrp="1"/>
          </p:cNvGraphicFramePr>
          <p:nvPr/>
        </p:nvGraphicFramePr>
        <p:xfrm>
          <a:off x="357159" y="2357430"/>
          <a:ext cx="3571900" cy="1563300"/>
        </p:xfrm>
        <a:graphic>
          <a:graphicData uri="http://schemas.openxmlformats.org/drawingml/2006/table">
            <a:tbl>
              <a:tblPr rtl="1">
                <a:tableStyleId>{3C2FFA5D-87B4-456A-9821-1D502468CF0F}</a:tableStyleId>
              </a:tblPr>
              <a:tblGrid>
                <a:gridCol w="1141704"/>
                <a:gridCol w="1076462"/>
                <a:gridCol w="1353734"/>
              </a:tblGrid>
              <a:tr h="375050">
                <a:tc>
                  <a:txBody>
                    <a:bodyPr/>
                    <a:lstStyle/>
                    <a:p>
                      <a:pPr algn="justLow" rtl="1">
                        <a:lnSpc>
                          <a:spcPts val="2500"/>
                        </a:lnSpc>
                        <a:spcAft>
                          <a:spcPts val="0"/>
                        </a:spcAft>
                      </a:pPr>
                      <a:r>
                        <a:rPr lang="ar-SA" sz="2500" b="1" dirty="0"/>
                        <a:t>درصد</a:t>
                      </a:r>
                      <a:endParaRPr lang="en-US" sz="2500" b="1" dirty="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2500" b="1"/>
                        <a:t>تعداد</a:t>
                      </a:r>
                      <a:endParaRPr lang="en-US" sz="2500" b="1">
                        <a:latin typeface="Calibri"/>
                        <a:ea typeface="Times New Roman"/>
                        <a:cs typeface="Nazanin"/>
                      </a:endParaRPr>
                    </a:p>
                  </a:txBody>
                  <a:tcPr marL="68580" marR="68580" marT="0" marB="0" anchor="ctr"/>
                </a:tc>
                <a:tc>
                  <a:txBody>
                    <a:bodyPr/>
                    <a:lstStyle/>
                    <a:p>
                      <a:pPr algn="justLow" rtl="1">
                        <a:lnSpc>
                          <a:spcPts val="2500"/>
                        </a:lnSpc>
                        <a:spcAft>
                          <a:spcPts val="0"/>
                        </a:spcAft>
                      </a:pPr>
                      <a:r>
                        <a:rPr lang="ar-SA" sz="2500" b="1" dirty="0"/>
                        <a:t>جنسيت</a:t>
                      </a:r>
                      <a:endParaRPr lang="en-US" sz="2500" b="1" dirty="0">
                        <a:latin typeface="Times New Roman"/>
                        <a:ea typeface="Times New Roman"/>
                        <a:cs typeface="Nazanin"/>
                      </a:endParaRPr>
                    </a:p>
                  </a:txBody>
                  <a:tcPr marL="68580" marR="68580" marT="0" marB="0" anchor="ctr"/>
                </a:tc>
              </a:tr>
              <a:tr h="375050">
                <a:tc>
                  <a:txBody>
                    <a:bodyPr/>
                    <a:lstStyle/>
                    <a:p>
                      <a:pPr algn="justLow" rtl="1">
                        <a:lnSpc>
                          <a:spcPts val="2500"/>
                        </a:lnSpc>
                        <a:spcAft>
                          <a:spcPts val="0"/>
                        </a:spcAft>
                      </a:pPr>
                      <a:r>
                        <a:rPr lang="ar-SA" sz="2500" b="1"/>
                        <a:t>3/53</a:t>
                      </a:r>
                      <a:endParaRPr lang="en-US" sz="2500" b="1">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a:t>160</a:t>
                      </a:r>
                      <a:endParaRPr lang="en-US" sz="2500" b="1">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dirty="0"/>
                        <a:t>زن</a:t>
                      </a:r>
                      <a:endParaRPr lang="en-US" sz="2500" b="1" dirty="0">
                        <a:latin typeface="Times New Roman"/>
                        <a:ea typeface="Times New Roman"/>
                        <a:cs typeface="Nazanin"/>
                      </a:endParaRPr>
                    </a:p>
                  </a:txBody>
                  <a:tcPr marL="68580" marR="68580" marT="0" marB="0" anchor="ctr"/>
                </a:tc>
              </a:tr>
              <a:tr h="375050">
                <a:tc>
                  <a:txBody>
                    <a:bodyPr/>
                    <a:lstStyle/>
                    <a:p>
                      <a:pPr algn="justLow" rtl="1">
                        <a:lnSpc>
                          <a:spcPts val="2500"/>
                        </a:lnSpc>
                        <a:spcAft>
                          <a:spcPts val="0"/>
                        </a:spcAft>
                      </a:pPr>
                      <a:r>
                        <a:rPr lang="ar-SA" sz="2500" b="1" dirty="0"/>
                        <a:t>7/46</a:t>
                      </a:r>
                      <a:endParaRPr lang="en-US" sz="2500" b="1" dirty="0">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a:t>140</a:t>
                      </a:r>
                      <a:endParaRPr lang="en-US" sz="2500" b="1">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dirty="0"/>
                        <a:t>مرد</a:t>
                      </a:r>
                      <a:endParaRPr lang="en-US" sz="2500" b="1" dirty="0">
                        <a:latin typeface="Times New Roman"/>
                        <a:ea typeface="Times New Roman"/>
                        <a:cs typeface="Nazanin"/>
                      </a:endParaRPr>
                    </a:p>
                  </a:txBody>
                  <a:tcPr marL="68580" marR="68580" marT="0" marB="0" anchor="ctr"/>
                </a:tc>
              </a:tr>
              <a:tr h="375050">
                <a:tc>
                  <a:txBody>
                    <a:bodyPr/>
                    <a:lstStyle/>
                    <a:p>
                      <a:pPr algn="justLow" rtl="1">
                        <a:lnSpc>
                          <a:spcPts val="2500"/>
                        </a:lnSpc>
                        <a:spcAft>
                          <a:spcPts val="0"/>
                        </a:spcAft>
                      </a:pPr>
                      <a:r>
                        <a:rPr lang="ar-SA" sz="2500" b="1"/>
                        <a:t>100</a:t>
                      </a:r>
                      <a:endParaRPr lang="en-US" sz="2500" b="1">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a:t>300</a:t>
                      </a:r>
                      <a:endParaRPr lang="en-US" sz="2500" b="1">
                        <a:latin typeface="Times New Roman"/>
                        <a:ea typeface="Times New Roman"/>
                        <a:cs typeface="Nazanin"/>
                      </a:endParaRPr>
                    </a:p>
                  </a:txBody>
                  <a:tcPr marL="68580" marR="68580" marT="0" marB="0" anchor="ctr"/>
                </a:tc>
                <a:tc>
                  <a:txBody>
                    <a:bodyPr/>
                    <a:lstStyle/>
                    <a:p>
                      <a:pPr algn="justLow" rtl="1">
                        <a:lnSpc>
                          <a:spcPts val="2500"/>
                        </a:lnSpc>
                        <a:spcAft>
                          <a:spcPts val="0"/>
                        </a:spcAft>
                      </a:pPr>
                      <a:r>
                        <a:rPr lang="ar-SA" sz="2500" b="1" dirty="0"/>
                        <a:t>جمع</a:t>
                      </a:r>
                      <a:endParaRPr lang="en-US" sz="2500" b="1" dirty="0">
                        <a:latin typeface="Times New Roman"/>
                        <a:ea typeface="Times New Roman"/>
                        <a:cs typeface="Nazanin"/>
                      </a:endParaRPr>
                    </a:p>
                  </a:txBody>
                  <a:tcPr marL="68580" marR="68580" marT="0" marB="0" anchor="ctr"/>
                </a:tc>
              </a:tr>
            </a:tbl>
          </a:graphicData>
        </a:graphic>
      </p:graphicFrame>
      <p:pic>
        <p:nvPicPr>
          <p:cNvPr id="115714" name="Picture 2"/>
          <p:cNvPicPr>
            <a:picLocks noChangeAspect="1" noChangeArrowheads="1"/>
          </p:cNvPicPr>
          <p:nvPr/>
        </p:nvPicPr>
        <p:blipFill>
          <a:blip r:embed="rId2" cstate="print"/>
          <a:srcRect/>
          <a:stretch>
            <a:fillRect/>
          </a:stretch>
        </p:blipFill>
        <p:spPr bwMode="auto">
          <a:xfrm>
            <a:off x="4286248" y="3643314"/>
            <a:ext cx="4351400" cy="2771782"/>
          </a:xfrm>
          <a:prstGeom prst="rect">
            <a:avLst/>
          </a:prstGeom>
          <a:noFill/>
          <a:ln w="9525">
            <a:noFill/>
            <a:miter lim="800000"/>
            <a:headEnd/>
            <a:tailEnd/>
          </a:ln>
          <a:effectLst/>
        </p:spPr>
      </p:pic>
    </p:spTree>
  </p:cSld>
  <p:clrMapOvr>
    <a:masterClrMapping/>
  </p:clrMapOvr>
  <p:transition>
    <p:wheel spokes="2"/>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86766" cy="868346"/>
          </a:xfrm>
        </p:spPr>
        <p:txBody>
          <a:bodyPr>
            <a:normAutofit fontScale="90000"/>
          </a:bodyPr>
          <a:lstStyle/>
          <a:p>
            <a:pPr lvl="0" algn="ctr" rtl="1"/>
            <a:r>
              <a:rPr lang="fa-IR" dirty="0" smtClean="0"/>
              <a:t>نمودار دایره ای (</a:t>
            </a:r>
            <a:r>
              <a:rPr lang="en-US" b="1" dirty="0" smtClean="0"/>
              <a:t>Pie-Chart</a:t>
            </a:r>
            <a:r>
              <a:rPr lang="fa-IR" dirty="0" smtClean="0"/>
              <a:t>) </a:t>
            </a:r>
            <a:r>
              <a:rPr lang="en-US" dirty="0" smtClean="0"/>
              <a:t/>
            </a:r>
            <a:br>
              <a:rPr lang="en-US" dirty="0" smtClean="0"/>
            </a:br>
            <a:endParaRPr lang="en-US" dirty="0"/>
          </a:p>
        </p:txBody>
      </p:sp>
      <p:sp>
        <p:nvSpPr>
          <p:cNvPr id="3" name="Content Placeholder 2"/>
          <p:cNvSpPr>
            <a:spLocks noGrp="1"/>
          </p:cNvSpPr>
          <p:nvPr>
            <p:ph idx="1"/>
          </p:nvPr>
        </p:nvSpPr>
        <p:spPr>
          <a:xfrm>
            <a:off x="457200" y="1142984"/>
            <a:ext cx="8258204" cy="5286412"/>
          </a:xfrm>
        </p:spPr>
        <p:txBody>
          <a:bodyPr>
            <a:normAutofit/>
          </a:bodyPr>
          <a:lstStyle/>
          <a:p>
            <a:pPr algn="r" rtl="1"/>
            <a:r>
              <a:rPr lang="fa-IR" sz="2400" dirty="0" smtClean="0"/>
              <a:t>برای رسم نمودار دایره ای جنسیت در مثال قبل باید اندازه ی قطاع دایره بر حسب درجه را از فرمول زیر به دست آوریم:</a:t>
            </a:r>
            <a:endParaRPr lang="en-US" sz="2400" dirty="0"/>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7761" name="Object 1"/>
          <p:cNvGraphicFramePr>
            <a:graphicFrameLocks noChangeAspect="1"/>
          </p:cNvGraphicFramePr>
          <p:nvPr/>
        </p:nvGraphicFramePr>
        <p:xfrm>
          <a:off x="285720" y="2000240"/>
          <a:ext cx="1714512" cy="904358"/>
        </p:xfrm>
        <a:graphic>
          <a:graphicData uri="http://schemas.openxmlformats.org/presentationml/2006/ole">
            <p:oleObj spid="_x0000_s117761" name="Equation" r:id="rId3" imgW="863225" imgH="444307" progId="Equation.3">
              <p:embed/>
            </p:oleObj>
          </a:graphicData>
        </a:graphic>
      </p:graphicFrame>
      <p:graphicFrame>
        <p:nvGraphicFramePr>
          <p:cNvPr id="6" name="Table 5"/>
          <p:cNvGraphicFramePr>
            <a:graphicFrameLocks noGrp="1"/>
          </p:cNvGraphicFramePr>
          <p:nvPr/>
        </p:nvGraphicFramePr>
        <p:xfrm>
          <a:off x="2214546" y="2285992"/>
          <a:ext cx="6786611" cy="1724034"/>
        </p:xfrm>
        <a:graphic>
          <a:graphicData uri="http://schemas.openxmlformats.org/drawingml/2006/table">
            <a:tbl>
              <a:tblPr rtl="1"/>
              <a:tblGrid>
                <a:gridCol w="3280944"/>
                <a:gridCol w="1085689"/>
                <a:gridCol w="1021082"/>
                <a:gridCol w="1398896"/>
              </a:tblGrid>
              <a:tr h="428628">
                <a:tc>
                  <a:txBody>
                    <a:bodyPr/>
                    <a:lstStyle/>
                    <a:p>
                      <a:pPr algn="justLow" rtl="1">
                        <a:lnSpc>
                          <a:spcPts val="2500"/>
                        </a:lnSpc>
                        <a:spcAft>
                          <a:spcPts val="0"/>
                        </a:spcAft>
                      </a:pPr>
                      <a:r>
                        <a:rPr lang="en-US" sz="2500" b="1" dirty="0" smtClean="0">
                          <a:latin typeface="Times New Roman"/>
                          <a:ea typeface="Times New Roman"/>
                          <a:cs typeface="B Nazanin"/>
                        </a:rPr>
                        <a:t>S</a:t>
                      </a:r>
                      <a:r>
                        <a:rPr lang="en-US" sz="2500" b="1" baseline="-25000" dirty="0" smtClean="0">
                          <a:latin typeface="Times New Roman"/>
                          <a:ea typeface="Times New Roman"/>
                          <a:cs typeface="B Nazanin"/>
                        </a:rPr>
                        <a:t>i</a:t>
                      </a:r>
                      <a:r>
                        <a:rPr lang="fa-IR" sz="2500" b="1" baseline="-25000" dirty="0" smtClean="0">
                          <a:latin typeface="Times New Roman"/>
                          <a:ea typeface="Times New Roman"/>
                          <a:cs typeface="B Nazanin"/>
                        </a:rPr>
                        <a:t>   قطاع دایره</a:t>
                      </a:r>
                      <a:endParaRPr lang="en-US" sz="2500" dirty="0">
                        <a:latin typeface="Times New Roman"/>
                        <a:ea typeface="Times New Roman"/>
                        <a:cs typeface="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justLow" rtl="1">
                        <a:lnSpc>
                          <a:spcPts val="2500"/>
                        </a:lnSpc>
                        <a:spcAft>
                          <a:spcPts val="0"/>
                        </a:spcAft>
                      </a:pPr>
                      <a:r>
                        <a:rPr lang="ar-SA" sz="2500" b="1">
                          <a:latin typeface="Times New Roman"/>
                          <a:ea typeface="Times New Roman"/>
                          <a:cs typeface="B Nazanin"/>
                        </a:rPr>
                        <a:t>درصد</a:t>
                      </a:r>
                      <a:endParaRPr lang="en-US" sz="250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justLow" rtl="1">
                        <a:lnSpc>
                          <a:spcPct val="115000"/>
                        </a:lnSpc>
                        <a:spcAft>
                          <a:spcPts val="0"/>
                        </a:spcAft>
                      </a:pPr>
                      <a:r>
                        <a:rPr lang="ar-SA" sz="2500" b="1">
                          <a:latin typeface="Calibri"/>
                          <a:ea typeface="Times New Roman"/>
                          <a:cs typeface="B Nazanin"/>
                        </a:rPr>
                        <a:t>تعداد</a:t>
                      </a:r>
                      <a:endParaRPr lang="en-US" sz="2500" b="1">
                        <a:latin typeface="Calibri"/>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justLow" rtl="1">
                        <a:lnSpc>
                          <a:spcPts val="2500"/>
                        </a:lnSpc>
                        <a:spcAft>
                          <a:spcPts val="0"/>
                        </a:spcAft>
                      </a:pPr>
                      <a:r>
                        <a:rPr lang="ar-SA" sz="2500" b="1" dirty="0">
                          <a:latin typeface="Times New Roman"/>
                          <a:ea typeface="Times New Roman"/>
                          <a:cs typeface="B Nazanin"/>
                        </a:rPr>
                        <a:t>جنسيت</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428628">
                <a:tc>
                  <a:txBody>
                    <a:bodyPr/>
                    <a:lstStyle/>
                    <a:p>
                      <a:pPr algn="justLow" rtl="1">
                        <a:lnSpc>
                          <a:spcPts val="2500"/>
                        </a:lnSpc>
                        <a:spcAft>
                          <a:spcPts val="0"/>
                        </a:spcAft>
                      </a:pPr>
                      <a:r>
                        <a:rPr lang="fa-IR" sz="2500" dirty="0" smtClean="0">
                          <a:latin typeface="Times New Roman"/>
                          <a:ea typeface="Times New Roman"/>
                          <a:cs typeface="Nazanin"/>
                        </a:rPr>
                        <a:t>160/300(360)=191/88</a:t>
                      </a:r>
                      <a:endParaRPr lang="en-US" sz="2500" dirty="0">
                        <a:latin typeface="Times New Roman"/>
                        <a:ea typeface="Times New Roman"/>
                        <a:cs typeface="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fa-IR" sz="2500" b="1" dirty="0" smtClean="0">
                          <a:latin typeface="Times New Roman"/>
                          <a:ea typeface="Times New Roman"/>
                          <a:cs typeface="B Nazanin"/>
                        </a:rPr>
                        <a:t>53/3</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a:latin typeface="Times New Roman"/>
                          <a:ea typeface="Times New Roman"/>
                          <a:cs typeface="B Nazanin"/>
                        </a:rPr>
                        <a:t>160</a:t>
                      </a:r>
                      <a:endParaRPr lang="en-US" sz="250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dirty="0">
                          <a:latin typeface="Times New Roman"/>
                          <a:ea typeface="Times New Roman"/>
                          <a:cs typeface="B Nazanin"/>
                        </a:rPr>
                        <a:t>زن</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628">
                <a:tc>
                  <a:txBody>
                    <a:bodyPr/>
                    <a:lstStyle/>
                    <a:p>
                      <a:pPr algn="justLow" rtl="1">
                        <a:lnSpc>
                          <a:spcPts val="2500"/>
                        </a:lnSpc>
                        <a:spcAft>
                          <a:spcPts val="0"/>
                        </a:spcAft>
                      </a:pPr>
                      <a:r>
                        <a:rPr lang="fa-IR" sz="2500" dirty="0" smtClean="0">
                          <a:latin typeface="Times New Roman"/>
                          <a:ea typeface="Times New Roman"/>
                          <a:cs typeface="Nazanin"/>
                        </a:rPr>
                        <a:t>140/300(360)=168/12</a:t>
                      </a:r>
                      <a:endParaRPr lang="en-US" sz="2500" dirty="0">
                        <a:latin typeface="Times New Roman"/>
                        <a:ea typeface="Times New Roman"/>
                        <a:cs typeface="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fa-IR" sz="2500" b="1" dirty="0" smtClean="0">
                          <a:latin typeface="Times New Roman"/>
                          <a:ea typeface="Times New Roman"/>
                          <a:cs typeface="B Nazanin"/>
                        </a:rPr>
                        <a:t>46/7</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a:latin typeface="Times New Roman"/>
                          <a:ea typeface="Times New Roman"/>
                          <a:cs typeface="B Nazanin"/>
                        </a:rPr>
                        <a:t>140</a:t>
                      </a:r>
                      <a:endParaRPr lang="en-US" sz="250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dirty="0">
                          <a:latin typeface="Times New Roman"/>
                          <a:ea typeface="Times New Roman"/>
                          <a:cs typeface="B Nazanin"/>
                        </a:rPr>
                        <a:t>مرد</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628">
                <a:tc>
                  <a:txBody>
                    <a:bodyPr/>
                    <a:lstStyle/>
                    <a:p>
                      <a:pPr algn="justLow" rtl="1">
                        <a:lnSpc>
                          <a:spcPts val="2500"/>
                        </a:lnSpc>
                        <a:spcAft>
                          <a:spcPts val="0"/>
                        </a:spcAft>
                      </a:pPr>
                      <a:r>
                        <a:rPr lang="fa-IR" sz="2500" dirty="0" smtClean="0">
                          <a:latin typeface="Times New Roman"/>
                          <a:ea typeface="Times New Roman"/>
                          <a:cs typeface="Nazanin"/>
                        </a:rPr>
                        <a:t>360</a:t>
                      </a:r>
                      <a:endParaRPr lang="en-US" sz="2500" dirty="0">
                        <a:latin typeface="Times New Roman"/>
                        <a:ea typeface="Times New Roman"/>
                        <a:cs typeface="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a:latin typeface="Times New Roman"/>
                          <a:ea typeface="Times New Roman"/>
                          <a:cs typeface="B Nazanin"/>
                        </a:rPr>
                        <a:t>100</a:t>
                      </a:r>
                      <a:endParaRPr lang="en-US" sz="250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a:latin typeface="Times New Roman"/>
                          <a:ea typeface="Times New Roman"/>
                          <a:cs typeface="B Nazanin"/>
                        </a:rPr>
                        <a:t>300</a:t>
                      </a:r>
                      <a:endParaRPr lang="en-US" sz="250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ts val="2500"/>
                        </a:lnSpc>
                        <a:spcAft>
                          <a:spcPts val="0"/>
                        </a:spcAft>
                      </a:pPr>
                      <a:r>
                        <a:rPr lang="ar-SA" sz="2500" b="1" dirty="0">
                          <a:latin typeface="Times New Roman"/>
                          <a:ea typeface="Times New Roman"/>
                          <a:cs typeface="B Nazanin"/>
                        </a:rPr>
                        <a:t>جمع</a:t>
                      </a:r>
                      <a:endParaRPr lang="en-US" sz="25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Chart 7"/>
          <p:cNvGraphicFramePr/>
          <p:nvPr/>
        </p:nvGraphicFramePr>
        <p:xfrm>
          <a:off x="2357422" y="3929066"/>
          <a:ext cx="4738678" cy="292893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smtClean="0"/>
              <a:t>نمودار مستطیلی (</a:t>
            </a:r>
            <a:r>
              <a:rPr lang="en-US" dirty="0" smtClean="0"/>
              <a:t>Histogram</a:t>
            </a:r>
            <a:r>
              <a:rPr lang="fa-IR" dirty="0" smtClean="0"/>
              <a:t>)</a:t>
            </a:r>
            <a:endParaRPr lang="en-US" dirty="0"/>
          </a:p>
        </p:txBody>
      </p:sp>
      <p:graphicFrame>
        <p:nvGraphicFramePr>
          <p:cNvPr id="4" name="Content Placeholder 3"/>
          <p:cNvGraphicFramePr>
            <a:graphicFrameLocks noGrp="1"/>
          </p:cNvGraphicFramePr>
          <p:nvPr>
            <p:ph idx="1"/>
          </p:nvPr>
        </p:nvGraphicFramePr>
        <p:xfrm>
          <a:off x="357158" y="1500174"/>
          <a:ext cx="2008078" cy="2839212"/>
        </p:xfrm>
        <a:graphic>
          <a:graphicData uri="http://schemas.openxmlformats.org/drawingml/2006/table">
            <a:tbl>
              <a:tblPr rtl="1">
                <a:tableStyleId>{3C2FFA5D-87B4-456A-9821-1D502468CF0F}</a:tableStyleId>
              </a:tblPr>
              <a:tblGrid>
                <a:gridCol w="983353"/>
                <a:gridCol w="1024725"/>
              </a:tblGrid>
              <a:tr h="241103">
                <a:tc>
                  <a:txBody>
                    <a:bodyPr/>
                    <a:lstStyle/>
                    <a:p>
                      <a:pPr algn="justLow" rtl="1">
                        <a:lnSpc>
                          <a:spcPct val="115000"/>
                        </a:lnSpc>
                        <a:spcAft>
                          <a:spcPts val="0"/>
                        </a:spcAft>
                      </a:pPr>
                      <a:r>
                        <a:rPr lang="ar-SA" sz="1800" dirty="0" smtClean="0"/>
                        <a:t>فراواني</a:t>
                      </a:r>
                      <a:endParaRPr lang="en-US" sz="1800" b="1" dirty="0">
                        <a:latin typeface="Calibri"/>
                        <a:ea typeface="Times New Roman"/>
                        <a:cs typeface="Nazanin"/>
                      </a:endParaRPr>
                    </a:p>
                  </a:txBody>
                  <a:tcPr marL="68580" marR="68580" marT="0" marB="0" anchor="ctr"/>
                </a:tc>
                <a:tc>
                  <a:txBody>
                    <a:bodyPr/>
                    <a:lstStyle/>
                    <a:p>
                      <a:pPr algn="justLow" rtl="1">
                        <a:lnSpc>
                          <a:spcPct val="115000"/>
                        </a:lnSpc>
                        <a:spcAft>
                          <a:spcPts val="0"/>
                        </a:spcAft>
                      </a:pPr>
                      <a:r>
                        <a:rPr lang="fa-IR" sz="1800" dirty="0" smtClean="0"/>
                        <a:t>حدود دسته</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2</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55-50</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5</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60-55</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7</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65-60</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12</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70-65</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14</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75-70</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9</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80-75</a:t>
                      </a:r>
                      <a:endParaRPr lang="en-US" sz="1800" dirty="0">
                        <a:latin typeface="Times New Roman"/>
                        <a:ea typeface="Times New Roman"/>
                        <a:cs typeface="Nazanin"/>
                      </a:endParaRPr>
                    </a:p>
                  </a:txBody>
                  <a:tcPr marL="68580" marR="68580" marT="0" marB="0" anchor="ctr"/>
                </a:tc>
              </a:tr>
              <a:tr h="241103">
                <a:tc>
                  <a:txBody>
                    <a:bodyPr/>
                    <a:lstStyle/>
                    <a:p>
                      <a:pPr algn="justLow" rtl="1">
                        <a:lnSpc>
                          <a:spcPct val="115000"/>
                        </a:lnSpc>
                        <a:spcAft>
                          <a:spcPts val="0"/>
                        </a:spcAft>
                      </a:pPr>
                      <a:r>
                        <a:rPr lang="ar-SA" sz="1800"/>
                        <a:t>1</a:t>
                      </a:r>
                      <a:endParaRPr lang="en-US" sz="1800">
                        <a:latin typeface="Times New Roman"/>
                        <a:ea typeface="Times New Roman"/>
                        <a:cs typeface="Nazanin"/>
                      </a:endParaRPr>
                    </a:p>
                  </a:txBody>
                  <a:tcPr marL="68580" marR="68580" marT="0" marB="0" anchor="ctr"/>
                </a:tc>
                <a:tc>
                  <a:txBody>
                    <a:bodyPr/>
                    <a:lstStyle/>
                    <a:p>
                      <a:pPr algn="justLow" rtl="1">
                        <a:lnSpc>
                          <a:spcPct val="115000"/>
                        </a:lnSpc>
                        <a:spcAft>
                          <a:spcPts val="0"/>
                        </a:spcAft>
                      </a:pPr>
                      <a:r>
                        <a:rPr lang="ar-SA" sz="1800" dirty="0"/>
                        <a:t>85-80</a:t>
                      </a:r>
                      <a:endParaRPr lang="en-US" sz="1800" dirty="0">
                        <a:latin typeface="Times New Roman"/>
                        <a:ea typeface="Times New Roman"/>
                        <a:cs typeface="Nazanin"/>
                      </a:endParaRPr>
                    </a:p>
                  </a:txBody>
                  <a:tcPr marL="68580" marR="68580" marT="0" marB="0" anchor="ctr"/>
                </a:tc>
              </a:tr>
            </a:tbl>
          </a:graphicData>
        </a:graphic>
      </p:graphicFrame>
      <p:graphicFrame>
        <p:nvGraphicFramePr>
          <p:cNvPr id="6" name="Object 80"/>
          <p:cNvGraphicFramePr/>
          <p:nvPr/>
        </p:nvGraphicFramePr>
        <p:xfrm>
          <a:off x="2714612" y="1428736"/>
          <a:ext cx="6143668" cy="54292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wheel spokes="2"/>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800" dirty="0" smtClean="0"/>
              <a:t>نمودار ساقه و برگ(</a:t>
            </a:r>
            <a:r>
              <a:rPr lang="en-US" sz="3800" dirty="0" smtClean="0"/>
              <a:t>steam and leaf</a:t>
            </a:r>
            <a:r>
              <a:rPr lang="fa-IR" sz="3800" dirty="0" smtClean="0"/>
              <a:t>)</a:t>
            </a:r>
            <a:endParaRPr lang="en-US" sz="3800" dirty="0"/>
          </a:p>
        </p:txBody>
      </p:sp>
      <p:sp>
        <p:nvSpPr>
          <p:cNvPr id="3" name="Content Placeholder 2"/>
          <p:cNvSpPr>
            <a:spLocks noGrp="1"/>
          </p:cNvSpPr>
          <p:nvPr>
            <p:ph idx="1"/>
          </p:nvPr>
        </p:nvSpPr>
        <p:spPr>
          <a:xfrm>
            <a:off x="285720" y="1600200"/>
            <a:ext cx="8358246" cy="4525963"/>
          </a:xfrm>
        </p:spPr>
        <p:txBody>
          <a:bodyPr>
            <a:normAutofit fontScale="62500" lnSpcReduction="20000"/>
          </a:bodyPr>
          <a:lstStyle/>
          <a:p>
            <a:pPr algn="r" rtl="1"/>
            <a:r>
              <a:rPr lang="ar-SA" b="1" dirty="0" smtClean="0"/>
              <a:t>نمودار </a:t>
            </a:r>
            <a:r>
              <a:rPr lang="fa-IR" b="1" dirty="0" smtClean="0"/>
              <a:t>ساقه و برگ</a:t>
            </a:r>
            <a:r>
              <a:rPr lang="ar-SA" b="1" dirty="0" smtClean="0"/>
              <a:t>: وقتی مناسب است که داده­های دارای پراکندگی زیادی نباشند، بدین مفهوم که داده</a:t>
            </a:r>
            <a:r>
              <a:rPr lang="fa-IR" b="1" dirty="0" smtClean="0"/>
              <a:t> </a:t>
            </a:r>
            <a:r>
              <a:rPr lang="ar-SA" b="1" dirty="0" smtClean="0"/>
              <a:t>ها همگی 3 رقمی و یا دو قمی باشند مانند دادهای قد افراد. در این نمودار رقم یکان همیشه بعنوان برگ در نظر گرفته می</a:t>
            </a:r>
            <a:r>
              <a:rPr lang="fa-IR" b="1" dirty="0" smtClean="0"/>
              <a:t> </a:t>
            </a:r>
            <a:r>
              <a:rPr lang="ar-SA" b="1" dirty="0" smtClean="0"/>
              <a:t>شود و بقیه رقم</a:t>
            </a:r>
            <a:r>
              <a:rPr lang="fa-IR" b="1" dirty="0" smtClean="0"/>
              <a:t> </a:t>
            </a:r>
            <a:r>
              <a:rPr lang="ar-SA" b="1" dirty="0" smtClean="0"/>
              <a:t>ها در حکم ساقه خواهند بود. برای مثال نمودار ساقه و برگ </a:t>
            </a:r>
            <a:r>
              <a:rPr lang="fa-IR" b="1" dirty="0" smtClean="0"/>
              <a:t>برای داده های </a:t>
            </a:r>
          </a:p>
          <a:p>
            <a:pPr algn="r" rtl="1">
              <a:buNone/>
            </a:pPr>
            <a:r>
              <a:rPr lang="fa-IR" b="1" dirty="0" smtClean="0"/>
              <a:t>149و 156و144و167و161و155و170و148و165و167و171و178و168</a:t>
            </a:r>
            <a:endParaRPr lang="en-US" dirty="0" smtClean="0"/>
          </a:p>
          <a:p>
            <a:pPr algn="r" rtl="1"/>
            <a:endParaRPr lang="en-US" dirty="0" smtClean="0"/>
          </a:p>
          <a:p>
            <a:pPr algn="r" rtl="1">
              <a:buNone/>
            </a:pPr>
            <a:r>
              <a:rPr lang="en-US" dirty="0" smtClean="0"/>
              <a:t> </a:t>
            </a:r>
          </a:p>
          <a:p>
            <a:pPr>
              <a:buNone/>
            </a:pPr>
            <a:r>
              <a:rPr lang="en-US" dirty="0" smtClean="0"/>
              <a:t> </a:t>
            </a:r>
          </a:p>
          <a:p>
            <a:pPr>
              <a:buNone/>
            </a:pPr>
            <a:r>
              <a:rPr lang="en-US" b="1" dirty="0" smtClean="0"/>
              <a:t>     </a:t>
            </a:r>
            <a:r>
              <a:rPr lang="ar-SA" b="1" dirty="0" smtClean="0"/>
              <a:t>    </a:t>
            </a:r>
            <a:r>
              <a:rPr lang="en-US" b="1" dirty="0" smtClean="0"/>
              <a:t>Stem</a:t>
            </a:r>
            <a:r>
              <a:rPr lang="ar-SA" b="1" dirty="0" smtClean="0"/>
              <a:t>(</a:t>
            </a:r>
            <a:r>
              <a:rPr lang="fa-IR" b="1" dirty="0" smtClean="0"/>
              <a:t>ساقه</a:t>
            </a:r>
            <a:r>
              <a:rPr lang="ar-SA" b="1" dirty="0" smtClean="0"/>
              <a:t>)</a:t>
            </a:r>
            <a:r>
              <a:rPr lang="en-US" b="1" dirty="0" smtClean="0"/>
              <a:t> &amp;  Leaf</a:t>
            </a:r>
            <a:r>
              <a:rPr lang="ar-SA" b="1" dirty="0" smtClean="0"/>
              <a:t>(برگ)</a:t>
            </a:r>
            <a:endParaRPr lang="en-US" dirty="0" smtClean="0"/>
          </a:p>
          <a:p>
            <a:pPr>
              <a:buNone/>
            </a:pPr>
            <a:r>
              <a:rPr lang="en-US" b="1" dirty="0" smtClean="0"/>
              <a:t> </a:t>
            </a:r>
            <a:endParaRPr lang="en-US" dirty="0" smtClean="0"/>
          </a:p>
          <a:p>
            <a:pPr>
              <a:buNone/>
            </a:pPr>
            <a:r>
              <a:rPr lang="en-US" b="1" dirty="0" smtClean="0"/>
              <a:t>    </a:t>
            </a:r>
            <a:r>
              <a:rPr lang="ar-SA" b="1" dirty="0" smtClean="0"/>
              <a:t>   </a:t>
            </a:r>
            <a:r>
              <a:rPr lang="en-US" b="1" dirty="0" smtClean="0"/>
              <a:t> </a:t>
            </a:r>
            <a:r>
              <a:rPr lang="ar-SA" b="1" dirty="0" smtClean="0"/>
              <a:t>    </a:t>
            </a:r>
            <a:r>
              <a:rPr lang="en-US" b="1" dirty="0" smtClean="0"/>
              <a:t>  14</a:t>
            </a:r>
            <a:r>
              <a:rPr lang="ar-SA" b="1" dirty="0" smtClean="0"/>
              <a:t>|</a:t>
            </a:r>
            <a:r>
              <a:rPr lang="en-US" b="1" dirty="0" smtClean="0"/>
              <a:t>   489</a:t>
            </a:r>
            <a:endParaRPr lang="en-US" dirty="0" smtClean="0"/>
          </a:p>
          <a:p>
            <a:pPr>
              <a:buNone/>
            </a:pPr>
            <a:r>
              <a:rPr lang="en-US" b="1" dirty="0" smtClean="0"/>
              <a:t>        </a:t>
            </a:r>
            <a:r>
              <a:rPr lang="ar-SA" b="1" dirty="0" smtClean="0"/>
              <a:t>    </a:t>
            </a:r>
            <a:r>
              <a:rPr lang="en-US" b="1" dirty="0" smtClean="0"/>
              <a:t>  15</a:t>
            </a:r>
            <a:r>
              <a:rPr lang="ar-SA" b="1" dirty="0" smtClean="0"/>
              <a:t>|</a:t>
            </a:r>
            <a:r>
              <a:rPr lang="en-US" b="1" dirty="0" smtClean="0"/>
              <a:t>   56</a:t>
            </a:r>
            <a:endParaRPr lang="en-US" dirty="0" smtClean="0"/>
          </a:p>
          <a:p>
            <a:pPr>
              <a:buNone/>
            </a:pPr>
            <a:r>
              <a:rPr lang="en-US" b="1" dirty="0" smtClean="0"/>
              <a:t>        </a:t>
            </a:r>
            <a:r>
              <a:rPr lang="ar-SA" b="1" dirty="0" smtClean="0"/>
              <a:t>   </a:t>
            </a:r>
            <a:r>
              <a:rPr lang="en-US" b="1" dirty="0" smtClean="0"/>
              <a:t>   16</a:t>
            </a:r>
            <a:r>
              <a:rPr lang="ar-SA" b="1" dirty="0" smtClean="0"/>
              <a:t>|</a:t>
            </a:r>
            <a:r>
              <a:rPr lang="en-US" b="1" dirty="0" smtClean="0"/>
              <a:t>   15778</a:t>
            </a:r>
            <a:endParaRPr lang="en-US" dirty="0" smtClean="0"/>
          </a:p>
          <a:p>
            <a:pPr>
              <a:buNone/>
            </a:pPr>
            <a:r>
              <a:rPr lang="en-US" b="1" dirty="0" smtClean="0"/>
              <a:t>          </a:t>
            </a:r>
            <a:r>
              <a:rPr lang="ar-SA" b="1" dirty="0" smtClean="0"/>
              <a:t>    </a:t>
            </a:r>
            <a:r>
              <a:rPr lang="en-US" b="1" dirty="0" smtClean="0"/>
              <a:t>17</a:t>
            </a:r>
            <a:r>
              <a:rPr lang="ar-SA" b="1" dirty="0" smtClean="0"/>
              <a:t>|</a:t>
            </a:r>
            <a:r>
              <a:rPr lang="en-US" b="1" dirty="0" smtClean="0"/>
              <a:t>   018</a:t>
            </a:r>
            <a:endParaRPr lang="en-US" dirty="0" smtClean="0"/>
          </a:p>
          <a:p>
            <a:pPr>
              <a:buNone/>
            </a:pPr>
            <a:r>
              <a:rPr lang="en-US" dirty="0" smtClean="0"/>
              <a:t> </a:t>
            </a:r>
            <a:endParaRPr lang="en-US" dirty="0"/>
          </a:p>
        </p:txBody>
      </p:sp>
    </p:spTree>
  </p:cSld>
  <p:clrMapOvr>
    <a:masterClrMapping/>
  </p:clrMapOvr>
  <p:transition>
    <p:wheel spokes="2"/>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t>نمودار جعبه ای (</a:t>
            </a:r>
            <a:r>
              <a:rPr lang="en-US" dirty="0" smtClean="0"/>
              <a:t>Box Plot</a:t>
            </a:r>
            <a:r>
              <a:rPr lang="fa-IR" dirty="0" smtClean="0"/>
              <a:t>)</a:t>
            </a:r>
            <a:r>
              <a:rPr lang="en-US" dirty="0" smtClean="0"/>
              <a:t/>
            </a:r>
            <a:br>
              <a:rPr lang="en-US" dirty="0" smtClean="0"/>
            </a:br>
            <a:endParaRPr lang="en-US" dirty="0"/>
          </a:p>
        </p:txBody>
      </p:sp>
      <p:sp>
        <p:nvSpPr>
          <p:cNvPr id="3" name="Content Placeholder 2"/>
          <p:cNvSpPr>
            <a:spLocks noGrp="1"/>
          </p:cNvSpPr>
          <p:nvPr>
            <p:ph idx="1"/>
          </p:nvPr>
        </p:nvSpPr>
        <p:spPr>
          <a:xfrm>
            <a:off x="285720" y="1214422"/>
            <a:ext cx="8643998" cy="4911741"/>
          </a:xfrm>
        </p:spPr>
        <p:txBody>
          <a:bodyPr>
            <a:normAutofit/>
          </a:bodyPr>
          <a:lstStyle/>
          <a:p>
            <a:pPr algn="r" rtl="1"/>
            <a:r>
              <a:rPr lang="fa-IR" sz="2200" dirty="0" smtClean="0"/>
              <a:t>برای رسم نمودار جعبه ای </a:t>
            </a:r>
            <a:r>
              <a:rPr lang="ar-SA" sz="2200" dirty="0" smtClean="0"/>
              <a:t>نیاز داریم که 5 ویژگی را به دست آوریم: 1- کمترین مقدار 2- بیشترین مقدار 3- میانه 4- چارک اول 5- چارک سوم</a:t>
            </a:r>
            <a:endParaRPr lang="fa-IR" sz="2200" dirty="0" smtClean="0"/>
          </a:p>
          <a:p>
            <a:pPr algn="r" rtl="1"/>
            <a:r>
              <a:rPr lang="ar-SA" sz="2400" dirty="0" smtClean="0"/>
              <a:t>برای محاسبه چارکها از فرمول زیر استفاده می</a:t>
            </a:r>
            <a:r>
              <a:rPr lang="fa-IR" sz="2400" dirty="0" smtClean="0"/>
              <a:t> </a:t>
            </a:r>
            <a:r>
              <a:rPr lang="ar-SA" sz="2400" dirty="0" smtClean="0"/>
              <a:t>کنیم:</a:t>
            </a:r>
            <a:endParaRPr lang="fa-IR" sz="2400" dirty="0" smtClean="0"/>
          </a:p>
          <a:p>
            <a:pPr algn="r" rtl="1"/>
            <a:endParaRPr lang="fa-IR" sz="2400" dirty="0" smtClean="0"/>
          </a:p>
          <a:p>
            <a:pPr algn="r" rtl="1"/>
            <a:endParaRPr lang="en-US" sz="2400" dirty="0" smtClean="0"/>
          </a:p>
          <a:p>
            <a:pPr algn="r" rtl="1"/>
            <a:r>
              <a:rPr lang="fa-IR" sz="2400" dirty="0" smtClean="0"/>
              <a:t>که در آن       نشان دهنده چارک اول و  </a:t>
            </a:r>
            <a:r>
              <a:rPr lang="ar-SA" sz="2400" dirty="0" smtClean="0"/>
              <a:t> </a:t>
            </a:r>
            <a:r>
              <a:rPr lang="fa-IR" sz="2400" dirty="0" smtClean="0"/>
              <a:t>     </a:t>
            </a:r>
            <a:r>
              <a:rPr lang="ar-SA" sz="2400" dirty="0" smtClean="0"/>
              <a:t>نشان دهنده چارک سوم است. </a:t>
            </a:r>
            <a:endParaRPr lang="en-US" sz="2400" dirty="0" smtClean="0"/>
          </a:p>
          <a:p>
            <a:pPr algn="r" rtl="1"/>
            <a:r>
              <a:rPr lang="fa-IR" sz="2400" dirty="0" smtClean="0"/>
              <a:t>وقتی            را به دست می آوریم مقدار اعشار آن را </a:t>
            </a:r>
            <a:r>
              <a:rPr lang="en-US" sz="2400" i="1" dirty="0" smtClean="0"/>
              <a:t>w</a:t>
            </a:r>
            <a:r>
              <a:rPr lang="fa-IR" sz="2400" dirty="0" smtClean="0"/>
              <a:t> قرار می دهیم و مقدار صحیح آن را بجای </a:t>
            </a:r>
            <a:r>
              <a:rPr lang="en-US" sz="2400" i="1" dirty="0" smtClean="0"/>
              <a:t>r</a:t>
            </a:r>
            <a:r>
              <a:rPr lang="fa-IR" sz="2400" dirty="0" smtClean="0"/>
              <a:t> قرار می دهیم.</a:t>
            </a:r>
            <a:endParaRPr lang="en-US" sz="2400" dirty="0" smtClean="0"/>
          </a:p>
          <a:p>
            <a:pPr algn="r" rtl="1"/>
            <a:endParaRPr lang="en-US" sz="2200" dirty="0"/>
          </a:p>
        </p:txBody>
      </p:sp>
      <p:sp>
        <p:nvSpPr>
          <p:cNvPr id="1198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nvGraphicFramePr>
        <p:xfrm>
          <a:off x="6786578" y="3357562"/>
          <a:ext cx="582614" cy="462073"/>
        </p:xfrm>
        <a:graphic>
          <a:graphicData uri="http://schemas.openxmlformats.org/presentationml/2006/ole">
            <p:oleObj spid="_x0000_s119813" name="Equation" r:id="rId3" imgW="368280" imgH="291960" progId="Equation.3">
              <p:embed/>
            </p:oleObj>
          </a:graphicData>
        </a:graphic>
      </p:graphicFrame>
      <p:graphicFrame>
        <p:nvGraphicFramePr>
          <p:cNvPr id="119814" name="Object 6"/>
          <p:cNvGraphicFramePr>
            <a:graphicFrameLocks noChangeAspect="1"/>
          </p:cNvGraphicFramePr>
          <p:nvPr/>
        </p:nvGraphicFramePr>
        <p:xfrm>
          <a:off x="3000364" y="3286124"/>
          <a:ext cx="582612" cy="463556"/>
        </p:xfrm>
        <a:graphic>
          <a:graphicData uri="http://schemas.openxmlformats.org/presentationml/2006/ole">
            <p:oleObj spid="_x0000_s119814" name="Equation" r:id="rId4" imgW="368280" imgH="291960" progId="Equation.3">
              <p:embed/>
            </p:oleObj>
          </a:graphicData>
        </a:graphic>
      </p:graphicFrame>
      <p:graphicFrame>
        <p:nvGraphicFramePr>
          <p:cNvPr id="10" name="Object 9"/>
          <p:cNvGraphicFramePr>
            <a:graphicFrameLocks noChangeAspect="1"/>
          </p:cNvGraphicFramePr>
          <p:nvPr/>
        </p:nvGraphicFramePr>
        <p:xfrm>
          <a:off x="6786578" y="4071942"/>
          <a:ext cx="860316" cy="446090"/>
        </p:xfrm>
        <a:graphic>
          <a:graphicData uri="http://schemas.openxmlformats.org/presentationml/2006/ole">
            <p:oleObj spid="_x0000_s119815" name="Equation" r:id="rId5" imgW="342720" imgH="177480" progId="Equation.3">
              <p:embed/>
            </p:oleObj>
          </a:graphicData>
        </a:graphic>
      </p:graphicFrame>
      <p:sp>
        <p:nvSpPr>
          <p:cNvPr id="11981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2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p:cNvGraphicFramePr>
            <a:graphicFrameLocks noChangeAspect="1"/>
          </p:cNvGraphicFramePr>
          <p:nvPr/>
        </p:nvGraphicFramePr>
        <p:xfrm>
          <a:off x="3274210" y="2500306"/>
          <a:ext cx="3012302" cy="657230"/>
        </p:xfrm>
        <a:graphic>
          <a:graphicData uri="http://schemas.openxmlformats.org/presentationml/2006/ole">
            <p:oleObj spid="_x0000_s119823" name="Equation" r:id="rId6" imgW="1396800" imgH="304560" progId="Equation.3">
              <p:embed/>
            </p:oleObj>
          </a:graphicData>
        </a:graphic>
      </p:graphicFrame>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1143000"/>
          </a:xfrm>
        </p:spPr>
        <p:txBody>
          <a:bodyPr/>
          <a:lstStyle/>
          <a:p>
            <a:pPr algn="ctr"/>
            <a:r>
              <a:rPr lang="fa-IR"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مقدمه</a:t>
            </a:r>
            <a:endParaRPr lang="en-US"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endParaRPr>
          </a:p>
        </p:txBody>
      </p:sp>
      <p:sp>
        <p:nvSpPr>
          <p:cNvPr id="3" name="Content Placeholder 2"/>
          <p:cNvSpPr>
            <a:spLocks noGrp="1"/>
          </p:cNvSpPr>
          <p:nvPr>
            <p:ph idx="1"/>
          </p:nvPr>
        </p:nvSpPr>
        <p:spPr/>
        <p:txBody>
          <a:bodyPr/>
          <a:lstStyle/>
          <a:p>
            <a:pPr marL="450850" lvl="1" indent="-277813" algn="r" rtl="1"/>
            <a:r>
              <a:rPr lang="fa-IR" sz="3000" b="1" dirty="0" smtClean="0">
                <a:latin typeface="Times New Roman" pitchFamily="18" charset="0"/>
                <a:cs typeface="B Roya" pitchFamily="2" charset="-78"/>
              </a:rPr>
              <a:t>داده های خام: </a:t>
            </a:r>
            <a:r>
              <a:rPr lang="fa-IR" sz="3000" dirty="0" smtClean="0">
                <a:latin typeface="Times New Roman" pitchFamily="18" charset="0"/>
                <a:cs typeface="B Roya" pitchFamily="2" charset="-78"/>
              </a:rPr>
              <a:t>داده‌هاي جمع آوري شده كه انبوهي عدد است و هيچ نوع پردازشی روي آنها انجام نشده است.</a:t>
            </a:r>
            <a:endParaRPr lang="en-US" sz="3000" dirty="0" smtClean="0">
              <a:latin typeface="Times New Roman" pitchFamily="18" charset="0"/>
              <a:cs typeface="B Roya" pitchFamily="2" charset="-78"/>
            </a:endParaRPr>
          </a:p>
          <a:p>
            <a:pPr marL="450850" lvl="1" indent="-277813" algn="r" rtl="1"/>
            <a:endParaRPr lang="fa-IR" sz="2000" b="1" dirty="0" smtClean="0">
              <a:latin typeface="Times New Roman" pitchFamily="18" charset="0"/>
              <a:cs typeface="B Roya" pitchFamily="2" charset="-78"/>
            </a:endParaRPr>
          </a:p>
          <a:p>
            <a:pPr marL="450850" lvl="1" indent="-277813" algn="r" rtl="1"/>
            <a:r>
              <a:rPr lang="fa-IR" b="1" dirty="0" smtClean="0">
                <a:latin typeface="Times New Roman" pitchFamily="18" charset="0"/>
                <a:cs typeface="B Roya" pitchFamily="2" charset="-78"/>
              </a:rPr>
              <a:t>شیوه‌های خلاصه کردن داده‌ها</a:t>
            </a:r>
          </a:p>
          <a:p>
            <a:pPr marL="630237" lvl="1" indent="-457200" algn="r" rtl="1">
              <a:buFont typeface="+mj-lt"/>
              <a:buAutoNum type="arabicPeriod"/>
            </a:pPr>
            <a:r>
              <a:rPr lang="fa-IR" dirty="0" smtClean="0">
                <a:latin typeface="Times New Roman" pitchFamily="18" charset="0"/>
                <a:cs typeface="B Roya" pitchFamily="2" charset="-78"/>
              </a:rPr>
              <a:t>شاخص های توصیفی (مرکزی و پراکندگی)</a:t>
            </a:r>
          </a:p>
          <a:p>
            <a:pPr marL="630237" lvl="1" indent="-457200" algn="r" rtl="1">
              <a:buFont typeface="+mj-lt"/>
              <a:buAutoNum type="arabicPeriod"/>
            </a:pPr>
            <a:r>
              <a:rPr lang="fa-IR" dirty="0" smtClean="0">
                <a:latin typeface="Times New Roman" pitchFamily="18" charset="0"/>
                <a:cs typeface="B Roya" pitchFamily="2" charset="-78"/>
              </a:rPr>
              <a:t>تنظيم جداول (جدول توزیع فراوانی)</a:t>
            </a:r>
          </a:p>
          <a:p>
            <a:pPr marL="630237" lvl="1" indent="-457200" algn="r" rtl="1">
              <a:buFont typeface="+mj-lt"/>
              <a:buAutoNum type="arabicPeriod"/>
            </a:pPr>
            <a:r>
              <a:rPr lang="fa-IR" dirty="0" smtClean="0">
                <a:latin typeface="Times New Roman" pitchFamily="18" charset="0"/>
                <a:cs typeface="B Roya" pitchFamily="2" charset="-78"/>
              </a:rPr>
              <a:t>رسم نمودارها. </a:t>
            </a:r>
          </a:p>
          <a:p>
            <a:pPr marL="450850" lvl="1" indent="-277813" algn="r" rtl="1"/>
            <a:endParaRPr lang="fa-IR" sz="2000" dirty="0" smtClean="0">
              <a:latin typeface="Times New Roman" pitchFamily="18" charset="0"/>
              <a:cs typeface="B Roya" pitchFamily="2" charset="-78"/>
            </a:endParaRPr>
          </a:p>
          <a:p>
            <a:pPr marL="450850" lvl="1" indent="-277813" algn="r" rtl="1"/>
            <a:endParaRPr lang="en-US" sz="2000" dirty="0" smtClean="0">
              <a:latin typeface="Times New Roman" pitchFamily="18" charset="0"/>
              <a:cs typeface="B Roya" pitchFamily="2" charset="-78"/>
            </a:endParaRPr>
          </a:p>
          <a:p>
            <a:pPr algn="r" rtl="1"/>
            <a:endParaRPr lang="en-US" dirty="0"/>
          </a:p>
        </p:txBody>
      </p:sp>
    </p:spTree>
  </p:cSld>
  <p:clrMapOvr>
    <a:masterClrMapping/>
  </p:clrMapOvr>
  <p:transition>
    <p:wheel spokes="2"/>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654032"/>
          </a:xfrm>
        </p:spPr>
        <p:txBody>
          <a:bodyPr>
            <a:normAutofit fontScale="90000"/>
          </a:bodyPr>
          <a:lstStyle/>
          <a:p>
            <a:pPr algn="ctr" rtl="1"/>
            <a:r>
              <a:rPr lang="fa-IR" dirty="0" smtClean="0"/>
              <a:t>مثال</a:t>
            </a:r>
            <a:endParaRPr lang="en-US" dirty="0"/>
          </a:p>
        </p:txBody>
      </p:sp>
      <p:sp>
        <p:nvSpPr>
          <p:cNvPr id="3" name="Content Placeholder 2"/>
          <p:cNvSpPr>
            <a:spLocks noGrp="1"/>
          </p:cNvSpPr>
          <p:nvPr>
            <p:ph idx="1"/>
          </p:nvPr>
        </p:nvSpPr>
        <p:spPr>
          <a:xfrm>
            <a:off x="0" y="928670"/>
            <a:ext cx="9001156" cy="5197493"/>
          </a:xfrm>
        </p:spPr>
        <p:txBody>
          <a:bodyPr>
            <a:normAutofit/>
          </a:bodyPr>
          <a:lstStyle/>
          <a:p>
            <a:pPr algn="r" rtl="1"/>
            <a:r>
              <a:rPr lang="fa-IR" sz="2000" dirty="0" smtClean="0"/>
              <a:t>نمودار جعبه­ای برای داده های زیر رسم کنید.</a:t>
            </a:r>
            <a:endParaRPr lang="en-US" sz="2000" dirty="0" smtClean="0"/>
          </a:p>
          <a:p>
            <a:pPr>
              <a:buNone/>
            </a:pPr>
            <a:r>
              <a:rPr lang="fa-IR" sz="2000" dirty="0" smtClean="0"/>
              <a:t>149و156و144و167و161و155و170و148و165و167و171و178و168</a:t>
            </a:r>
            <a:endParaRPr lang="en-US" sz="2000" dirty="0" smtClean="0"/>
          </a:p>
          <a:p>
            <a:pPr algn="r" rtl="1"/>
            <a:r>
              <a:rPr lang="fa-IR" sz="2000" dirty="0" smtClean="0"/>
              <a:t>داده ها را بصورت زیر مرتب می کنیم:</a:t>
            </a:r>
            <a:endParaRPr lang="en-US" sz="2000" dirty="0" smtClean="0"/>
          </a:p>
          <a:p>
            <a:pPr>
              <a:buNone/>
            </a:pPr>
            <a:r>
              <a:rPr lang="fa-IR" sz="2000" dirty="0" smtClean="0"/>
              <a:t>178و171و170و168و167و167و165و161و156و155و149و148و144</a:t>
            </a:r>
          </a:p>
          <a:p>
            <a:pPr algn="r" rtl="1">
              <a:buNone/>
            </a:pPr>
            <a:r>
              <a:rPr lang="fa-IR" sz="2000" dirty="0" smtClean="0"/>
              <a:t>از آنجایی که</a:t>
            </a:r>
            <a:r>
              <a:rPr lang="fa-IR" sz="2000" i="1" dirty="0" smtClean="0"/>
              <a:t> </a:t>
            </a:r>
            <a:r>
              <a:rPr lang="fa-IR" sz="2000" dirty="0" smtClean="0"/>
              <a:t>تعداد نمونه فرد است </a:t>
            </a:r>
            <a:r>
              <a:rPr lang="ar-SA" sz="2000" dirty="0" smtClean="0"/>
              <a:t> </a:t>
            </a:r>
            <a:r>
              <a:rPr lang="fa-IR" sz="2000" dirty="0" smtClean="0"/>
              <a:t>           </a:t>
            </a:r>
            <a:r>
              <a:rPr lang="ar-SA" sz="2000" dirty="0" smtClean="0"/>
              <a:t>= ميانه برابر با 168 به دست می</a:t>
            </a:r>
            <a:r>
              <a:rPr lang="fa-IR" sz="2000" dirty="0" smtClean="0"/>
              <a:t> </a:t>
            </a:r>
            <a:r>
              <a:rPr lang="ar-SA" sz="2000" dirty="0" smtClean="0"/>
              <a:t>آید.</a:t>
            </a:r>
            <a:endParaRPr lang="fa-IR" sz="2000" dirty="0" smtClean="0"/>
          </a:p>
          <a:p>
            <a:pPr algn="r" rtl="1">
              <a:buNone/>
            </a:pPr>
            <a:r>
              <a:rPr lang="fa-IR" sz="2000" dirty="0" smtClean="0"/>
              <a:t>برای به دست آوردن چارک اول داریم                              پس مقدار</a:t>
            </a:r>
            <a:r>
              <a:rPr lang="en-US" sz="2000" i="1" dirty="0" smtClean="0"/>
              <a:t>r=3</a:t>
            </a:r>
            <a:r>
              <a:rPr lang="fa-IR" sz="2000" dirty="0" smtClean="0"/>
              <a:t> و </a:t>
            </a:r>
            <a:r>
              <a:rPr lang="en-US" sz="2000" i="1" dirty="0" smtClean="0"/>
              <a:t>w=0.25</a:t>
            </a:r>
            <a:r>
              <a:rPr lang="fa-IR" sz="2000" dirty="0" smtClean="0"/>
              <a:t> به دست می آید که با جایگذاری در فرمول چارک خواهیم داشت:</a:t>
            </a:r>
            <a:endParaRPr lang="en-US" sz="2000" dirty="0" smtClean="0"/>
          </a:p>
          <a:p>
            <a:pPr algn="r" rtl="1">
              <a:buNone/>
            </a:pPr>
            <a:endParaRPr lang="fa-IR" sz="2000" dirty="0" smtClean="0"/>
          </a:p>
          <a:p>
            <a:pPr algn="r" rtl="1">
              <a:buNone/>
            </a:pPr>
            <a:endParaRPr lang="fa-IR" sz="2000" dirty="0" smtClean="0"/>
          </a:p>
          <a:p>
            <a:pPr algn="r" rtl="1">
              <a:buNone/>
            </a:pPr>
            <a:endParaRPr lang="fa-IR" sz="2000" dirty="0" smtClean="0"/>
          </a:p>
          <a:p>
            <a:pPr algn="r" rtl="1">
              <a:buNone/>
            </a:pPr>
            <a:r>
              <a:rPr lang="fa-IR" sz="2000" b="1" dirty="0" smtClean="0"/>
              <a:t>برای به دست آوردن چارک سوم داریم   پس مقدار</a:t>
            </a:r>
            <a:r>
              <a:rPr lang="en-US" sz="2000" b="1" i="1" dirty="0" smtClean="0"/>
              <a:t>r=9</a:t>
            </a:r>
            <a:r>
              <a:rPr lang="fa-IR" sz="2000" b="1" dirty="0" smtClean="0"/>
              <a:t> و </a:t>
            </a:r>
            <a:r>
              <a:rPr lang="en-US" sz="2000" b="1" i="1" dirty="0" smtClean="0"/>
              <a:t>w=0.75</a:t>
            </a:r>
            <a:r>
              <a:rPr lang="fa-IR" sz="2000" b="1" dirty="0" smtClean="0"/>
              <a:t> به دست می آید که با جایگذاری در فرمول چارک خواهیم داشت:</a:t>
            </a:r>
            <a:endParaRPr lang="en-US" sz="2000" dirty="0" smtClean="0"/>
          </a:p>
          <a:p>
            <a:pPr algn="r" rtl="1">
              <a:buNone/>
            </a:pPr>
            <a:endParaRPr lang="en-US" sz="2000" dirty="0"/>
          </a:p>
        </p:txBody>
      </p:sp>
      <p:sp>
        <p:nvSpPr>
          <p:cNvPr id="1218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1857" name="Object 1"/>
          <p:cNvGraphicFramePr>
            <a:graphicFrameLocks noChangeAspect="1"/>
          </p:cNvGraphicFramePr>
          <p:nvPr/>
        </p:nvGraphicFramePr>
        <p:xfrm>
          <a:off x="4429124" y="2357430"/>
          <a:ext cx="785818" cy="520027"/>
        </p:xfrm>
        <a:graphic>
          <a:graphicData uri="http://schemas.openxmlformats.org/presentationml/2006/ole">
            <p:oleObj spid="_x0000_s121857" name="Equation" r:id="rId3" imgW="419100" imgH="419100" progId="Equation.3">
              <p:embed/>
            </p:oleObj>
          </a:graphicData>
        </a:graphic>
      </p:graphicFrame>
      <p:sp>
        <p:nvSpPr>
          <p:cNvPr id="1218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1861"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 </a:t>
            </a:r>
            <a:r>
              <a:rPr kumimoji="0" lang="en-US" sz="11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9" name="Object 8"/>
          <p:cNvGraphicFramePr>
            <a:graphicFrameLocks noChangeAspect="1"/>
          </p:cNvGraphicFramePr>
          <p:nvPr/>
        </p:nvGraphicFramePr>
        <p:xfrm>
          <a:off x="2826877" y="2786058"/>
          <a:ext cx="2173751" cy="400428"/>
        </p:xfrm>
        <a:graphic>
          <a:graphicData uri="http://schemas.openxmlformats.org/presentationml/2006/ole">
            <p:oleObj spid="_x0000_s121862" name="Equation" r:id="rId4" imgW="965160" imgH="177480" progId="Equation.3">
              <p:embed/>
            </p:oleObj>
          </a:graphicData>
        </a:graphic>
      </p:graphicFrame>
      <p:graphicFrame>
        <p:nvGraphicFramePr>
          <p:cNvPr id="121869" name="Object 13"/>
          <p:cNvGraphicFramePr>
            <a:graphicFrameLocks noChangeAspect="1"/>
          </p:cNvGraphicFramePr>
          <p:nvPr/>
        </p:nvGraphicFramePr>
        <p:xfrm>
          <a:off x="285720" y="3571876"/>
          <a:ext cx="6286544" cy="958493"/>
        </p:xfrm>
        <a:graphic>
          <a:graphicData uri="http://schemas.openxmlformats.org/presentationml/2006/ole">
            <p:oleObj spid="_x0000_s121869" name="Equation" r:id="rId5" imgW="3162240" imgH="482400" progId="Equation.3">
              <p:embed/>
            </p:oleObj>
          </a:graphicData>
        </a:graphic>
      </p:graphicFrame>
      <p:graphicFrame>
        <p:nvGraphicFramePr>
          <p:cNvPr id="121870" name="Object 14"/>
          <p:cNvGraphicFramePr>
            <a:graphicFrameLocks noChangeAspect="1"/>
          </p:cNvGraphicFramePr>
          <p:nvPr/>
        </p:nvGraphicFramePr>
        <p:xfrm>
          <a:off x="244475" y="5357813"/>
          <a:ext cx="6440488" cy="947737"/>
        </p:xfrm>
        <a:graphic>
          <a:graphicData uri="http://schemas.openxmlformats.org/presentationml/2006/ole">
            <p:oleObj spid="_x0000_s121870" name="Equation" r:id="rId6" imgW="3276360" imgH="482400" progId="Equation.3">
              <p:embed/>
            </p:oleObj>
          </a:graphicData>
        </a:graphic>
      </p:graphicFrame>
      <p:sp>
        <p:nvSpPr>
          <p:cNvPr id="12187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p:wheel spokes="2"/>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a:stretch>
            <a:fillRect/>
          </a:stretch>
        </p:blipFill>
        <p:spPr bwMode="auto">
          <a:xfrm>
            <a:off x="1366763" y="1600200"/>
            <a:ext cx="5648474" cy="4525963"/>
          </a:xfrm>
          <a:prstGeom prst="rect">
            <a:avLst/>
          </a:prstGeom>
          <a:noFill/>
          <a:ln w="9525">
            <a:noFill/>
            <a:miter lim="800000"/>
            <a:headEnd/>
            <a:tailEnd/>
          </a:ln>
        </p:spPr>
      </p:pic>
    </p:spTree>
  </p:cSld>
  <p:clrMapOvr>
    <a:masterClrMapping/>
  </p:clrMapOvr>
  <p:transition>
    <p:wheel spokes="2"/>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554163" y="1419225"/>
          <a:ext cx="6096000" cy="4603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292" name="Text Box 4"/>
          <p:cNvSpPr txBox="1">
            <a:spLocks noChangeArrowheads="1"/>
          </p:cNvSpPr>
          <p:nvPr/>
        </p:nvSpPr>
        <p:spPr bwMode="auto">
          <a:xfrm>
            <a:off x="3708400" y="5013325"/>
            <a:ext cx="1944688" cy="823913"/>
          </a:xfrm>
          <a:prstGeom prst="rect">
            <a:avLst/>
          </a:prstGeom>
          <a:noFill/>
          <a:ln w="9525">
            <a:noFill/>
            <a:miter lim="800000"/>
            <a:headEnd/>
            <a:tailEnd/>
          </a:ln>
          <a:effectLst/>
        </p:spPr>
        <p:txBody>
          <a:bodyPr>
            <a:spAutoFit/>
          </a:bodyPr>
          <a:lstStyle/>
          <a:p>
            <a:pPr algn="ctr">
              <a:spcBef>
                <a:spcPct val="50000"/>
              </a:spcBef>
            </a:pPr>
            <a:r>
              <a:rPr lang="fa-IR" sz="4800" b="1">
                <a:solidFill>
                  <a:schemeClr val="bg1"/>
                </a:solidFill>
              </a:rPr>
              <a:t>سوال ؟</a:t>
            </a:r>
            <a:endParaRPr lang="en-US" sz="4800" b="1">
              <a:solidFill>
                <a:schemeClr val="bg1"/>
              </a:solidFill>
            </a:endParaRPr>
          </a:p>
        </p:txBody>
      </p:sp>
    </p:spTree>
  </p:cSld>
  <p:clrMapOvr>
    <a:masterClrMapping/>
  </p:clrMapOvr>
  <p:transition>
    <p:wheel spokes="2"/>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6" descr="K o o t t u k a r a n"/>
          <p:cNvPicPr>
            <a:picLocks noGrp="1" noChangeAspect="1" noChangeArrowheads="1"/>
          </p:cNvPicPr>
          <p:nvPr>
            <p:ph idx="4294967295"/>
          </p:nvPr>
        </p:nvPicPr>
        <p:blipFill>
          <a:blip r:embed="rId2" cstate="print"/>
          <a:srcRect/>
          <a:stretch>
            <a:fillRect/>
          </a:stretch>
        </p:blipFill>
        <p:spPr>
          <a:xfrm>
            <a:off x="611188" y="1244600"/>
            <a:ext cx="7993062" cy="5254625"/>
          </a:xfrm>
        </p:spPr>
      </p:pic>
      <p:sp>
        <p:nvSpPr>
          <p:cNvPr id="31751" name="AutoShape 7"/>
          <p:cNvSpPr>
            <a:spLocks noChangeArrowheads="1"/>
          </p:cNvSpPr>
          <p:nvPr/>
        </p:nvSpPr>
        <p:spPr bwMode="auto">
          <a:xfrm>
            <a:off x="4930775" y="260350"/>
            <a:ext cx="4105275" cy="1943100"/>
          </a:xfrm>
          <a:prstGeom prst="cloudCallout">
            <a:avLst>
              <a:gd name="adj1" fmla="val -43750"/>
              <a:gd name="adj2" fmla="val 70000"/>
            </a:avLst>
          </a:prstGeom>
          <a:solidFill>
            <a:schemeClr val="accent1">
              <a:alpha val="23000"/>
            </a:schemeClr>
          </a:solidFill>
          <a:ln w="9525">
            <a:solidFill>
              <a:schemeClr val="tx1"/>
            </a:solidFill>
            <a:round/>
            <a:headEnd/>
            <a:tailEnd/>
          </a:ln>
          <a:effectLst/>
        </p:spPr>
        <p:txBody>
          <a:bodyPr/>
          <a:lstStyle/>
          <a:p>
            <a:pPr algn="ctr"/>
            <a:r>
              <a:rPr lang="fa-IR" sz="2800" b="1">
                <a:solidFill>
                  <a:schemeClr val="bg1"/>
                </a:solidFill>
                <a:effectLst>
                  <a:outerShdw blurRad="38100" dist="38100" dir="2700000" algn="tl">
                    <a:srgbClr val="000000"/>
                  </a:outerShdw>
                </a:effectLst>
                <a:latin typeface="Tahoma" pitchFamily="34" charset="0"/>
              </a:rPr>
              <a:t>خدا رو شكر</a:t>
            </a:r>
          </a:p>
          <a:p>
            <a:pPr algn="ctr"/>
            <a:r>
              <a:rPr lang="fa-IR" sz="2800" b="1">
                <a:solidFill>
                  <a:schemeClr val="bg1"/>
                </a:solidFill>
                <a:effectLst>
                  <a:outerShdw blurRad="38100" dist="38100" dir="2700000" algn="tl">
                    <a:srgbClr val="000000"/>
                  </a:outerShdw>
                </a:effectLst>
                <a:latin typeface="Tahoma" pitchFamily="34" charset="0"/>
              </a:rPr>
              <a:t>مثل اينكه تموم شد!</a:t>
            </a:r>
          </a:p>
        </p:txBody>
      </p:sp>
      <p:sp>
        <p:nvSpPr>
          <p:cNvPr id="46084" name="Rectangle 4"/>
          <p:cNvSpPr>
            <a:spLocks noChangeArrowheads="1"/>
          </p:cNvSpPr>
          <p:nvPr/>
        </p:nvSpPr>
        <p:spPr bwMode="auto">
          <a:xfrm>
            <a:off x="6084888" y="6021388"/>
            <a:ext cx="2232025" cy="287337"/>
          </a:xfrm>
          <a:prstGeom prst="rect">
            <a:avLst/>
          </a:prstGeom>
          <a:solidFill>
            <a:srgbClr val="333300"/>
          </a:solidFill>
          <a:ln w="9525">
            <a:solidFill>
              <a:schemeClr val="tx1"/>
            </a:solidFill>
            <a:miter lim="800000"/>
            <a:headEnd/>
            <a:tailEnd/>
          </a:ln>
          <a:effectLst/>
        </p:spPr>
        <p:txBody>
          <a:bodyPr wrap="none" anchor="ctr"/>
          <a:lstStyle/>
          <a:p>
            <a:endParaRPr lang="en-US"/>
          </a:p>
        </p:txBody>
      </p:sp>
    </p:spTree>
  </p:cSld>
  <p:clrMapOvr>
    <a:masterClrMapping/>
  </p:clrMapOvr>
  <p:transition>
    <p:wheel spokes="2"/>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57158" y="1714488"/>
            <a:ext cx="4143404"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258204" cy="1143000"/>
          </a:xfrm>
        </p:spPr>
        <p:txBody>
          <a:bodyPr>
            <a:normAutofit/>
          </a:bodyPr>
          <a:lstStyle/>
          <a:p>
            <a:pPr algn="ctr"/>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مركزي</a:t>
            </a:r>
            <a:endParaRPr lang="en-US"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endParaRPr>
          </a:p>
        </p:txBody>
      </p:sp>
      <p:sp>
        <p:nvSpPr>
          <p:cNvPr id="3" name="Content Placeholder 2"/>
          <p:cNvSpPr>
            <a:spLocks noGrp="1"/>
          </p:cNvSpPr>
          <p:nvPr>
            <p:ph idx="1"/>
          </p:nvPr>
        </p:nvSpPr>
        <p:spPr>
          <a:xfrm>
            <a:off x="285720" y="1600200"/>
            <a:ext cx="8501122" cy="5257800"/>
          </a:xfrm>
        </p:spPr>
        <p:txBody>
          <a:bodyPr>
            <a:normAutofit/>
          </a:bodyPr>
          <a:lstStyle/>
          <a:p>
            <a:pPr algn="r" rtl="1"/>
            <a:r>
              <a:rPr lang="ar-SA" sz="2600" dirty="0" smtClean="0"/>
              <a:t>ميانگين </a:t>
            </a:r>
            <a:r>
              <a:rPr lang="en-US" sz="2600" dirty="0" smtClean="0"/>
              <a:t>(Mean)</a:t>
            </a:r>
            <a:endParaRPr lang="fa-IR" sz="2600" dirty="0" smtClean="0"/>
          </a:p>
          <a:p>
            <a:pPr algn="r" rtl="1"/>
            <a:endParaRPr lang="fa-IR" sz="2600" dirty="0" smtClean="0"/>
          </a:p>
          <a:p>
            <a:pPr algn="r" rtl="1"/>
            <a:endParaRPr lang="fa-IR" sz="2600" dirty="0" smtClean="0"/>
          </a:p>
          <a:p>
            <a:pPr algn="r" rtl="1"/>
            <a:r>
              <a:rPr lang="ar-SA" sz="2600" dirty="0" smtClean="0"/>
              <a:t>ايرادي كه به ميانگين وارد است تأثيرپذيري آن از داده‌هاي خيلي كوچك يا خيلي بزرگ مي‌باشد، به اين نوع داده‌ها </a:t>
            </a:r>
            <a:r>
              <a:rPr lang="en-US" sz="2600" dirty="0" smtClean="0"/>
              <a:t>Outlier</a:t>
            </a:r>
            <a:r>
              <a:rPr lang="ar-SA" sz="2600" dirty="0" smtClean="0"/>
              <a:t> يا داد</a:t>
            </a:r>
            <a:r>
              <a:rPr lang="fa-IR" sz="2600" dirty="0" smtClean="0"/>
              <a:t>ۀ</a:t>
            </a:r>
            <a:r>
              <a:rPr lang="ar-SA" sz="2600" dirty="0" smtClean="0"/>
              <a:t> پرت مي‌گويند</a:t>
            </a:r>
            <a:r>
              <a:rPr lang="fa-IR" sz="2600" dirty="0" smtClean="0"/>
              <a:t>.</a:t>
            </a:r>
          </a:p>
          <a:p>
            <a:pPr algn="r" rtl="1"/>
            <a:r>
              <a:rPr lang="ar-SA" sz="2600" dirty="0" smtClean="0"/>
              <a:t>فرض مي‌كنيم حقوق پنج نفر از دانشجويان اين كلاس به شرح ذيل باشد :</a:t>
            </a:r>
            <a:r>
              <a:rPr lang="ar-SA" sz="2800" dirty="0" smtClean="0"/>
              <a:t> </a:t>
            </a:r>
            <a:endParaRPr lang="en-US" sz="2800" dirty="0" smtClean="0"/>
          </a:p>
          <a:p>
            <a:pPr rtl="1">
              <a:buNone/>
            </a:pPr>
            <a:r>
              <a:rPr lang="ar-SA" sz="2000" dirty="0" smtClean="0"/>
              <a:t>4،500</a:t>
            </a:r>
            <a:r>
              <a:rPr lang="fa-IR" sz="2000" dirty="0" smtClean="0"/>
              <a:t>،</a:t>
            </a:r>
            <a:r>
              <a:rPr lang="ar-SA" sz="2000" dirty="0" smtClean="0"/>
              <a:t>000 </a:t>
            </a:r>
            <a:r>
              <a:rPr lang="fa-IR" sz="2000" dirty="0" smtClean="0"/>
              <a:t>و </a:t>
            </a:r>
            <a:r>
              <a:rPr lang="ar-SA" sz="2000" dirty="0" smtClean="0"/>
              <a:t> 1،200</a:t>
            </a:r>
            <a:r>
              <a:rPr lang="fa-IR" sz="2000" dirty="0" smtClean="0"/>
              <a:t>،</a:t>
            </a:r>
            <a:r>
              <a:rPr lang="ar-SA" sz="2000" dirty="0" smtClean="0"/>
              <a:t>000 </a:t>
            </a:r>
            <a:r>
              <a:rPr lang="fa-IR" sz="2000" dirty="0" smtClean="0"/>
              <a:t>و </a:t>
            </a:r>
            <a:r>
              <a:rPr lang="ar-SA" sz="2000" dirty="0" smtClean="0"/>
              <a:t>2،000</a:t>
            </a:r>
            <a:r>
              <a:rPr lang="fa-IR" sz="2000" dirty="0" smtClean="0"/>
              <a:t>،</a:t>
            </a:r>
            <a:r>
              <a:rPr lang="ar-SA" sz="2000" dirty="0" smtClean="0"/>
              <a:t>000 </a:t>
            </a:r>
            <a:r>
              <a:rPr lang="fa-IR" sz="2000" dirty="0" smtClean="0"/>
              <a:t>و </a:t>
            </a:r>
            <a:r>
              <a:rPr lang="ar-SA" sz="2000" dirty="0" smtClean="0"/>
              <a:t>1،300</a:t>
            </a:r>
            <a:r>
              <a:rPr lang="fa-IR" sz="2000" dirty="0" smtClean="0"/>
              <a:t>،</a:t>
            </a:r>
            <a:r>
              <a:rPr lang="ar-SA" sz="2000" dirty="0" smtClean="0"/>
              <a:t>000 </a:t>
            </a:r>
            <a:r>
              <a:rPr lang="fa-IR" sz="2000" dirty="0" smtClean="0"/>
              <a:t>و </a:t>
            </a:r>
            <a:r>
              <a:rPr lang="ar-SA" sz="2000" dirty="0" smtClean="0"/>
              <a:t>2،000</a:t>
            </a:r>
            <a:r>
              <a:rPr lang="fa-IR" sz="2000" dirty="0" smtClean="0"/>
              <a:t>،</a:t>
            </a:r>
            <a:r>
              <a:rPr lang="ar-SA" sz="2000" dirty="0" smtClean="0"/>
              <a:t>000</a:t>
            </a:r>
            <a:endParaRPr lang="en-US" sz="2000" dirty="0" smtClean="0"/>
          </a:p>
          <a:p>
            <a:pPr algn="r" rtl="1"/>
            <a:r>
              <a:rPr lang="fa-IR" sz="2600" dirty="0" smtClean="0"/>
              <a:t>میانگین این اعداد </a:t>
            </a:r>
            <a:endParaRPr lang="en-US" sz="2600" dirty="0"/>
          </a:p>
        </p:txBody>
      </p:sp>
      <p:grpSp>
        <p:nvGrpSpPr>
          <p:cNvPr id="10" name="Group 9"/>
          <p:cNvGrpSpPr/>
          <p:nvPr/>
        </p:nvGrpSpPr>
        <p:grpSpPr>
          <a:xfrm>
            <a:off x="642910" y="1714488"/>
            <a:ext cx="3571900" cy="1071570"/>
            <a:chOff x="428596" y="2143116"/>
            <a:chExt cx="2686057" cy="620713"/>
          </a:xfrm>
        </p:grpSpPr>
        <p:graphicFrame>
          <p:nvGraphicFramePr>
            <p:cNvPr id="1027" name="Object 3"/>
            <p:cNvGraphicFramePr>
              <a:graphicFrameLocks noChangeAspect="1"/>
            </p:cNvGraphicFramePr>
            <p:nvPr/>
          </p:nvGraphicFramePr>
          <p:xfrm>
            <a:off x="428596" y="2433632"/>
            <a:ext cx="304800" cy="209550"/>
          </p:xfrm>
          <a:graphic>
            <a:graphicData uri="http://schemas.openxmlformats.org/presentationml/2006/ole">
              <p:oleObj spid="_x0000_s1027" name="Equation" r:id="rId3" imgW="291973" imgH="203112" progId="Equation.3">
                <p:embed/>
              </p:oleObj>
            </a:graphicData>
          </a:graphic>
        </p:graphicFrame>
        <p:graphicFrame>
          <p:nvGraphicFramePr>
            <p:cNvPr id="1026" name="Object 2"/>
            <p:cNvGraphicFramePr>
              <a:graphicFrameLocks noChangeAspect="1"/>
            </p:cNvGraphicFramePr>
            <p:nvPr/>
          </p:nvGraphicFramePr>
          <p:xfrm>
            <a:off x="785786" y="2143116"/>
            <a:ext cx="642937" cy="620713"/>
          </p:xfrm>
          <a:graphic>
            <a:graphicData uri="http://schemas.openxmlformats.org/presentationml/2006/ole">
              <p:oleObj spid="_x0000_s1026" name="Equation" r:id="rId4" imgW="545760" imgH="609480" progId="Equation.3">
                <p:embed/>
              </p:oleObj>
            </a:graphicData>
          </a:graphic>
        </p:graphicFrame>
        <p:graphicFrame>
          <p:nvGraphicFramePr>
            <p:cNvPr id="1025" name="Object 1"/>
            <p:cNvGraphicFramePr>
              <a:graphicFrameLocks noChangeAspect="1"/>
            </p:cNvGraphicFramePr>
            <p:nvPr/>
          </p:nvGraphicFramePr>
          <p:xfrm>
            <a:off x="1428728" y="2285992"/>
            <a:ext cx="1685925" cy="438150"/>
          </p:xfrm>
          <a:graphic>
            <a:graphicData uri="http://schemas.openxmlformats.org/presentationml/2006/ole">
              <p:oleObj spid="_x0000_s1025" name="Equation" r:id="rId5" imgW="1320227" imgH="444307" progId="Equation.3">
                <p:embed/>
              </p:oleObj>
            </a:graphicData>
          </a:graphic>
        </p:graphicFrame>
      </p:grpSp>
      <p:sp>
        <p:nvSpPr>
          <p:cNvPr id="1029" name="Rectangle 5"/>
          <p:cNvSpPr>
            <a:spLocks noChangeArrowheads="1"/>
          </p:cNvSpPr>
          <p:nvPr/>
        </p:nvSpPr>
        <p:spPr bwMode="auto">
          <a:xfrm>
            <a:off x="228600" y="6667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1" name="Object 17"/>
          <p:cNvGraphicFramePr>
            <a:graphicFrameLocks noChangeAspect="1"/>
          </p:cNvGraphicFramePr>
          <p:nvPr/>
        </p:nvGraphicFramePr>
        <p:xfrm>
          <a:off x="0" y="457200"/>
          <a:ext cx="114300" cy="219075"/>
        </p:xfrm>
        <a:graphic>
          <a:graphicData uri="http://schemas.openxmlformats.org/presentationml/2006/ole">
            <p:oleObj spid="_x0000_s1041" name="Equation" r:id="rId6" imgW="114151" imgH="215619" progId="Equation.3">
              <p:embed/>
            </p:oleObj>
          </a:graphicData>
        </a:graphic>
      </p:graphicFrame>
      <p:grpSp>
        <p:nvGrpSpPr>
          <p:cNvPr id="28" name="Group 27"/>
          <p:cNvGrpSpPr/>
          <p:nvPr/>
        </p:nvGrpSpPr>
        <p:grpSpPr>
          <a:xfrm>
            <a:off x="1214414" y="5572140"/>
            <a:ext cx="3429024" cy="1000108"/>
            <a:chOff x="1357290" y="5857892"/>
            <a:chExt cx="3929090" cy="1000108"/>
          </a:xfrm>
        </p:grpSpPr>
        <p:sp>
          <p:nvSpPr>
            <p:cNvPr id="26" name="Rectangle 25"/>
            <p:cNvSpPr/>
            <p:nvPr/>
          </p:nvSpPr>
          <p:spPr>
            <a:xfrm>
              <a:off x="1357290" y="5857892"/>
              <a:ext cx="3929090" cy="10001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40" name="Object 16"/>
            <p:cNvGraphicFramePr>
              <a:graphicFrameLocks noChangeAspect="1"/>
            </p:cNvGraphicFramePr>
            <p:nvPr/>
          </p:nvGraphicFramePr>
          <p:xfrm>
            <a:off x="2093994" y="6143668"/>
            <a:ext cx="2771287" cy="642918"/>
          </p:xfrm>
          <a:graphic>
            <a:graphicData uri="http://schemas.openxmlformats.org/presentationml/2006/ole">
              <p:oleObj spid="_x0000_s1040" name="Equation" r:id="rId7" imgW="1688760" imgH="393480" progId="Equation.3">
                <p:embed/>
              </p:oleObj>
            </a:graphicData>
          </a:graphic>
        </p:graphicFrame>
        <p:graphicFrame>
          <p:nvGraphicFramePr>
            <p:cNvPr id="1039" name="Object 15"/>
            <p:cNvGraphicFramePr>
              <a:graphicFrameLocks noChangeAspect="1"/>
            </p:cNvGraphicFramePr>
            <p:nvPr/>
          </p:nvGraphicFramePr>
          <p:xfrm>
            <a:off x="1521002" y="6231394"/>
            <a:ext cx="490340" cy="340878"/>
          </p:xfrm>
          <a:graphic>
            <a:graphicData uri="http://schemas.openxmlformats.org/presentationml/2006/ole">
              <p:oleObj spid="_x0000_s1039" name="Equation" r:id="rId8" imgW="291960" imgH="203040" progId="Equation.3">
                <p:embed/>
              </p:oleObj>
            </a:graphicData>
          </a:graphic>
        </p:graphicFrame>
      </p:grpSp>
      <p:sp>
        <p:nvSpPr>
          <p:cNvPr id="1043" name="Rectangle 19"/>
          <p:cNvSpPr>
            <a:spLocks noChangeArrowheads="1"/>
          </p:cNvSpPr>
          <p:nvPr/>
        </p:nvSpPr>
        <p:spPr bwMode="auto">
          <a:xfrm>
            <a:off x="0" y="676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p:wheel spokes="2"/>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57158" y="2214554"/>
            <a:ext cx="3500462"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85720" y="1214422"/>
            <a:ext cx="8715436" cy="5286412"/>
          </a:xfrm>
          <a:ln>
            <a:solidFill>
              <a:srgbClr val="FFFFFF"/>
            </a:solidFill>
          </a:ln>
        </p:spPr>
        <p:txBody>
          <a:bodyPr>
            <a:normAutofit fontScale="90000"/>
          </a:bodyPr>
          <a:lstStyle/>
          <a:p>
            <a:pPr algn="r" rtl="1"/>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حال اگر داد</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ه</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پرت يعني (4</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500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000ريال) را حذف كنيم</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كه اين ميانگين به واقعيت نزديك‌تر است:</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en-US"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ميانه </a:t>
            </a:r>
            <a: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(Median)</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شاخصی است که حداقل </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(50%) مشاهدات كمتر</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و مساوی</a:t>
            </a:r>
            <a:r>
              <a:rPr sz="2600" b="0" cap="none"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آن</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 </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می باشند.</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t>برای محاسبه میانه، ابتدا مشاهدات را مرتب می نماییم.</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cs"/>
              </a:rPr>
            </a:br>
            <a:r>
              <a:rPr lang="ar-SA" dirty="0" smtClean="0"/>
              <a:t> </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4</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ريال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b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ريال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b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ريال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b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ريال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b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4</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7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ريال  5</a:t>
            </a:r>
            <a:r>
              <a:rPr lang="en-US" sz="27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x</a:t>
            </a:r>
            <a:r>
              <a:rPr lang="en-US" dirty="0" smtClean="0"/>
              <a:t/>
            </a:r>
            <a:br>
              <a:rPr lang="en-US" dirty="0" smtClean="0"/>
            </a:br>
            <a:r>
              <a:rPr lang="en-US" dirty="0" smtClean="0"/>
              <a:t> </a:t>
            </a:r>
            <a:br>
              <a:rPr lang="en-US" dirty="0" smtClean="0"/>
            </a:br>
            <a:r>
              <a:rPr lang="en-US" dirty="0" smtClean="0"/>
              <a:t/>
            </a:r>
            <a:br>
              <a:rPr lang="en-US" dirty="0" smtClean="0"/>
            </a:br>
            <a:r>
              <a:rPr lang="en-US"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endParaRPr lang="en-US" b="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Subtitle 2"/>
          <p:cNvSpPr>
            <a:spLocks noGrp="1"/>
          </p:cNvSpPr>
          <p:nvPr>
            <p:ph type="subTitle" idx="1"/>
          </p:nvPr>
        </p:nvSpPr>
        <p:spPr>
          <a:xfrm>
            <a:off x="214282" y="214290"/>
            <a:ext cx="8643998" cy="857256"/>
          </a:xfrm>
        </p:spPr>
        <p:txBody>
          <a:bodyPr>
            <a:normAutofit/>
          </a:bodyPr>
          <a:lstStyle/>
          <a:p>
            <a:pPr algn="ctr"/>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مركزي</a:t>
            </a:r>
            <a:endParaRPr lang="en-US" sz="3600" dirty="0"/>
          </a:p>
        </p:txBody>
      </p:sp>
      <p:graphicFrame>
        <p:nvGraphicFramePr>
          <p:cNvPr id="101379" name="Object 3"/>
          <p:cNvGraphicFramePr>
            <a:graphicFrameLocks noChangeAspect="1"/>
          </p:cNvGraphicFramePr>
          <p:nvPr/>
        </p:nvGraphicFramePr>
        <p:xfrm>
          <a:off x="0" y="457200"/>
          <a:ext cx="114300" cy="219075"/>
        </p:xfrm>
        <a:graphic>
          <a:graphicData uri="http://schemas.openxmlformats.org/presentationml/2006/ole">
            <p:oleObj spid="_x0000_s101379" name="Equation" r:id="rId3" imgW="114151" imgH="215619" progId="Equation.3">
              <p:embed/>
            </p:oleObj>
          </a:graphicData>
        </a:graphic>
      </p:graphicFrame>
      <p:grpSp>
        <p:nvGrpSpPr>
          <p:cNvPr id="10" name="Group 9"/>
          <p:cNvGrpSpPr/>
          <p:nvPr/>
        </p:nvGrpSpPr>
        <p:grpSpPr>
          <a:xfrm>
            <a:off x="785786" y="2428868"/>
            <a:ext cx="2643206" cy="642942"/>
            <a:chOff x="655638" y="2749548"/>
            <a:chExt cx="1963712" cy="393700"/>
          </a:xfrm>
        </p:grpSpPr>
        <p:graphicFrame>
          <p:nvGraphicFramePr>
            <p:cNvPr id="101378" name="Object 2"/>
            <p:cNvGraphicFramePr>
              <a:graphicFrameLocks noChangeAspect="1"/>
            </p:cNvGraphicFramePr>
            <p:nvPr/>
          </p:nvGraphicFramePr>
          <p:xfrm>
            <a:off x="1000100" y="2749548"/>
            <a:ext cx="1619250" cy="393700"/>
          </p:xfrm>
          <a:graphic>
            <a:graphicData uri="http://schemas.openxmlformats.org/presentationml/2006/ole">
              <p:oleObj spid="_x0000_s101378" name="Equation" r:id="rId4" imgW="1612800" imgH="393480" progId="Equation.3">
                <p:embed/>
              </p:oleObj>
            </a:graphicData>
          </a:graphic>
        </p:graphicFrame>
        <p:graphicFrame>
          <p:nvGraphicFramePr>
            <p:cNvPr id="101377" name="Object 1"/>
            <p:cNvGraphicFramePr>
              <a:graphicFrameLocks noChangeAspect="1"/>
            </p:cNvGraphicFramePr>
            <p:nvPr/>
          </p:nvGraphicFramePr>
          <p:xfrm>
            <a:off x="655638" y="2792413"/>
            <a:ext cx="298450" cy="206375"/>
          </p:xfrm>
          <a:graphic>
            <a:graphicData uri="http://schemas.openxmlformats.org/presentationml/2006/ole">
              <p:oleObj spid="_x0000_s101377" name="Equation" r:id="rId5" imgW="291960" imgH="203040" progId="Equation.3">
                <p:embed/>
              </p:oleObj>
            </a:graphicData>
          </a:graphic>
        </p:graphicFrame>
      </p:grpSp>
      <p:sp>
        <p:nvSpPr>
          <p:cNvPr id="101381" name="Rectangle 5"/>
          <p:cNvSpPr>
            <a:spLocks noChangeArrowheads="1"/>
          </p:cNvSpPr>
          <p:nvPr/>
        </p:nvSpPr>
        <p:spPr bwMode="auto">
          <a:xfrm>
            <a:off x="0" y="676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1384" name="WordArt 8"/>
          <p:cNvSpPr>
            <a:spLocks noChangeArrowheads="1" noChangeShapeType="1" noTextEdit="1"/>
          </p:cNvSpPr>
          <p:nvPr/>
        </p:nvSpPr>
        <p:spPr bwMode="auto">
          <a:xfrm>
            <a:off x="5429256" y="5214950"/>
            <a:ext cx="511175" cy="209550"/>
          </a:xfrm>
          <a:prstGeom prst="rect">
            <a:avLst/>
          </a:prstGeom>
        </p:spPr>
        <p:txBody>
          <a:bodyPr wrap="none" fromWordArt="1">
            <a:prstTxWarp prst="textDeflate">
              <a:avLst>
                <a:gd name="adj" fmla="val 0"/>
              </a:avLst>
            </a:prstTxWarp>
          </a:bodyPr>
          <a:lstStyle/>
          <a:p>
            <a:pPr algn="ctr" rtl="0"/>
            <a:r>
              <a:rPr lang="en-US" sz="1400" b="1" kern="10" spc="0" dirty="0" smtClean="0">
                <a:ln w="9525">
                  <a:solidFill>
                    <a:srgbClr val="000000"/>
                  </a:solidFill>
                  <a:round/>
                  <a:headEnd/>
                  <a:tailEnd/>
                </a:ln>
                <a:solidFill>
                  <a:srgbClr val="000000"/>
                </a:solidFill>
                <a:effectLst/>
                <a:latin typeface="Times New Roman"/>
                <a:cs typeface="Times New Roman"/>
              </a:rPr>
              <a:t>Sort</a:t>
            </a:r>
            <a:endParaRPr lang="en-US" sz="1400" b="1" kern="10" spc="0" dirty="0">
              <a:ln w="9525">
                <a:solidFill>
                  <a:srgbClr val="000000"/>
                </a:solidFill>
                <a:round/>
                <a:headEnd/>
                <a:tailEnd/>
              </a:ln>
              <a:solidFill>
                <a:srgbClr val="000000"/>
              </a:solidFill>
              <a:effectLst/>
              <a:latin typeface="Times New Roman"/>
              <a:cs typeface="Times New Roman"/>
            </a:endParaRPr>
          </a:p>
        </p:txBody>
      </p:sp>
      <p:sp>
        <p:nvSpPr>
          <p:cNvPr id="101385" name="Line 9"/>
          <p:cNvSpPr>
            <a:spLocks noChangeShapeType="1"/>
          </p:cNvSpPr>
          <p:nvPr/>
        </p:nvSpPr>
        <p:spPr bwMode="auto">
          <a:xfrm>
            <a:off x="5286380" y="5643578"/>
            <a:ext cx="814382" cy="0"/>
          </a:xfrm>
          <a:prstGeom prst="line">
            <a:avLst/>
          </a:prstGeom>
          <a:noFill/>
          <a:ln w="63500" cmpd="dbl">
            <a:solidFill>
              <a:srgbClr val="000000"/>
            </a:solidFill>
            <a:round/>
            <a:headEnd/>
            <a:tailEnd type="triangle" w="sm" len="lg"/>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heel spokes="2"/>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71472" y="3500438"/>
            <a:ext cx="2143140"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00034" y="2071678"/>
            <a:ext cx="2428892" cy="857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401080" cy="1143000"/>
          </a:xfrm>
        </p:spPr>
        <p:txBody>
          <a:bodyPr>
            <a:normAutofit/>
          </a:bodyPr>
          <a:lstStyle/>
          <a:p>
            <a:pPr algn="ctr" rtl="1"/>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مركزي</a:t>
            </a:r>
            <a:endParaRPr lang="en-US" sz="3600" dirty="0"/>
          </a:p>
        </p:txBody>
      </p:sp>
      <p:sp>
        <p:nvSpPr>
          <p:cNvPr id="3" name="Content Placeholder 2"/>
          <p:cNvSpPr>
            <a:spLocks noGrp="1"/>
          </p:cNvSpPr>
          <p:nvPr>
            <p:ph idx="1"/>
          </p:nvPr>
        </p:nvSpPr>
        <p:spPr>
          <a:xfrm>
            <a:off x="457200" y="1600200"/>
            <a:ext cx="8401080" cy="4525963"/>
          </a:xfrm>
        </p:spPr>
        <p:txBody>
          <a:bodyPr/>
          <a:lstStyle/>
          <a:p>
            <a:pPr algn="r" rtl="1">
              <a:buNone/>
            </a:pPr>
            <a:r>
              <a:rPr lang="ar-SA" b="1" dirty="0" smtClean="0"/>
              <a:t>اگر </a:t>
            </a:r>
            <a:r>
              <a:rPr lang="en-US" b="1" dirty="0" smtClean="0"/>
              <a:t>n</a:t>
            </a:r>
            <a:r>
              <a:rPr lang="ar-SA" b="1" dirty="0" smtClean="0"/>
              <a:t> فرد باشد خواهيم داشت :</a:t>
            </a:r>
            <a:endParaRPr lang="fa-IR" b="1" dirty="0" smtClean="0"/>
          </a:p>
          <a:p>
            <a:pPr algn="r" rtl="1">
              <a:buNone/>
            </a:pPr>
            <a:endParaRPr lang="fa-IR" b="1" dirty="0" smtClean="0"/>
          </a:p>
          <a:p>
            <a:pPr algn="r" rtl="1">
              <a:buNone/>
            </a:pPr>
            <a:r>
              <a:rPr lang="ar-SA" b="1" dirty="0" smtClean="0"/>
              <a:t>اگر </a:t>
            </a:r>
            <a:r>
              <a:rPr lang="en-US" b="1" dirty="0" smtClean="0"/>
              <a:t>n</a:t>
            </a:r>
            <a:r>
              <a:rPr lang="ar-SA" b="1" dirty="0" smtClean="0"/>
              <a:t> زوج باشد</a:t>
            </a:r>
            <a:r>
              <a:rPr lang="fa-IR" b="1" dirty="0" smtClean="0"/>
              <a:t> </a:t>
            </a:r>
            <a:r>
              <a:rPr lang="ar-SA" b="1" dirty="0" smtClean="0"/>
              <a:t>خواهيم داشت :</a:t>
            </a:r>
            <a:endParaRPr lang="fa-IR" b="1" dirty="0" smtClean="0"/>
          </a:p>
          <a:p>
            <a:pPr algn="r" rtl="1">
              <a:buNone/>
            </a:pPr>
            <a:endParaRPr lang="fa-IR" b="1" dirty="0" smtClean="0"/>
          </a:p>
          <a:p>
            <a:pPr algn="r" rtl="1">
              <a:buNone/>
            </a:pPr>
            <a:endParaRPr lang="fa-IR" b="1" dirty="0" smtClean="0"/>
          </a:p>
          <a:p>
            <a:pPr algn="r" rtl="1">
              <a:buNone/>
            </a:pPr>
            <a:r>
              <a:rPr lang="fa-IR" b="1" dirty="0" smtClean="0"/>
              <a:t>در مثال قبل اگر نفر اول 1،000،000درآمد داشته باشد، میانه بصورت زیر به دست می آید:</a:t>
            </a:r>
            <a:endParaRPr lang="en-US" dirty="0" smtClean="0"/>
          </a:p>
        </p:txBody>
      </p:sp>
      <p:sp>
        <p:nvSpPr>
          <p:cNvPr id="1024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401" name="Object 1"/>
          <p:cNvGraphicFramePr>
            <a:graphicFrameLocks noChangeAspect="1"/>
          </p:cNvGraphicFramePr>
          <p:nvPr/>
        </p:nvGraphicFramePr>
        <p:xfrm>
          <a:off x="1000100" y="2285992"/>
          <a:ext cx="1982788" cy="428625"/>
        </p:xfrm>
        <a:graphic>
          <a:graphicData uri="http://schemas.openxmlformats.org/presentationml/2006/ole">
            <p:oleObj spid="_x0000_s102401" name="Equation" r:id="rId3" imgW="1282680" imgH="419040" progId="Equation.3">
              <p:embed/>
            </p:oleObj>
          </a:graphicData>
        </a:graphic>
      </p:graphicFrame>
      <p:sp>
        <p:nvSpPr>
          <p:cNvPr id="10240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5" name="Group 14"/>
          <p:cNvGrpSpPr/>
          <p:nvPr/>
        </p:nvGrpSpPr>
        <p:grpSpPr>
          <a:xfrm>
            <a:off x="785786" y="3759206"/>
            <a:ext cx="1554166" cy="527050"/>
            <a:chOff x="571472" y="3929066"/>
            <a:chExt cx="1554166" cy="527050"/>
          </a:xfrm>
        </p:grpSpPr>
        <p:graphicFrame>
          <p:nvGraphicFramePr>
            <p:cNvPr id="102404" name="Object 4"/>
            <p:cNvGraphicFramePr>
              <a:graphicFrameLocks noChangeAspect="1"/>
            </p:cNvGraphicFramePr>
            <p:nvPr/>
          </p:nvGraphicFramePr>
          <p:xfrm>
            <a:off x="1142976" y="3929066"/>
            <a:ext cx="982662" cy="527050"/>
          </p:xfrm>
          <a:graphic>
            <a:graphicData uri="http://schemas.openxmlformats.org/presentationml/2006/ole">
              <p:oleObj spid="_x0000_s102404" name="Equation" r:id="rId4" imgW="838080" imgH="520560" progId="Equation.3">
                <p:embed/>
              </p:oleObj>
            </a:graphicData>
          </a:graphic>
        </p:graphicFrame>
        <p:sp>
          <p:nvSpPr>
            <p:cNvPr id="102406" name="Rectangle 6"/>
            <p:cNvSpPr>
              <a:spLocks noChangeArrowheads="1"/>
            </p:cNvSpPr>
            <p:nvPr/>
          </p:nvSpPr>
          <p:spPr bwMode="auto">
            <a:xfrm>
              <a:off x="571472" y="4111633"/>
              <a:ext cx="619080"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 </a:t>
              </a:r>
              <a:r>
                <a:rPr kumimoji="0" lang="ar-SA" sz="1200" b="1"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 مي</a:t>
              </a:r>
              <a:r>
                <a:rPr kumimoji="0" lang="fa-IR" sz="1200" b="1"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ا</a:t>
              </a:r>
              <a:r>
                <a:rPr kumimoji="0" lang="ar-SA" sz="1200" b="1" i="0" u="none" strike="noStrike" cap="none" normalizeH="0" baseline="0" dirty="0" smtClean="0">
                  <a:ln>
                    <a:noFill/>
                  </a:ln>
                  <a:solidFill>
                    <a:schemeClr val="tx1"/>
                  </a:solidFill>
                  <a:effectLst/>
                  <a:latin typeface="Times New Roman" pitchFamily="18" charset="0"/>
                  <a:ea typeface="Times New Roman" pitchFamily="18" charset="0"/>
                  <a:cs typeface="B Nazanin" pitchFamily="2" charset="-78"/>
                </a:rPr>
                <a:t>نه</a:t>
              </a:r>
              <a:r>
                <a:rPr kumimoji="0" lang="en-US" sz="11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4" name="Rectangle 3"/>
          <p:cNvSpPr>
            <a:spLocks noChangeArrowheads="1"/>
          </p:cNvSpPr>
          <p:nvPr/>
        </p:nvSpPr>
        <p:spPr bwMode="auto">
          <a:xfrm>
            <a:off x="500034" y="2357430"/>
            <a:ext cx="575799" cy="2770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 ميا</a:t>
            </a:r>
            <a:r>
              <a:rPr kumimoji="0" lang="fa-IR"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ن</a:t>
            </a:r>
            <a:r>
              <a:rPr kumimoji="0" lang="ar-SA"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ه</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heel spokes="2"/>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85786" y="4500570"/>
            <a:ext cx="6000792" cy="1000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29064" y="1357298"/>
            <a:ext cx="8429216" cy="4857784"/>
          </a:xfrm>
        </p:spPr>
        <p:txBody>
          <a:bodyPr>
            <a:normAutofit/>
          </a:bodyPr>
          <a:lstStyle/>
          <a:p>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ar-SA"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ar-SA" sz="2600" dirty="0" smtClean="0"/>
              <a:t> </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4</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1</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en-US"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4</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6</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ar-SA"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000 </a:t>
            </a:r>
            <a:r>
              <a:rPr lang="fa-IR" sz="2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6</a:t>
            </a:r>
            <a:endParaRPr lang="en-US" sz="2600" dirty="0"/>
          </a:p>
        </p:txBody>
      </p:sp>
      <p:sp>
        <p:nvSpPr>
          <p:cNvPr id="3" name="Subtitle 2"/>
          <p:cNvSpPr>
            <a:spLocks noGrp="1"/>
          </p:cNvSpPr>
          <p:nvPr>
            <p:ph type="subTitle" idx="1"/>
          </p:nvPr>
        </p:nvSpPr>
        <p:spPr>
          <a:xfrm>
            <a:off x="500034" y="428604"/>
            <a:ext cx="8353792" cy="598304"/>
          </a:xfrm>
        </p:spPr>
        <p:txBody>
          <a:bodyPr>
            <a:normAutofit/>
          </a:bodyPr>
          <a:lstStyle/>
          <a:p>
            <a:pPr algn="ctr"/>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مركزي</a:t>
            </a:r>
            <a:endParaRPr lang="en-US" sz="3600" dirty="0"/>
          </a:p>
        </p:txBody>
      </p:sp>
      <p:sp>
        <p:nvSpPr>
          <p:cNvPr id="11" name="WordArt 8"/>
          <p:cNvSpPr>
            <a:spLocks noChangeArrowheads="1" noChangeShapeType="1" noTextEdit="1"/>
          </p:cNvSpPr>
          <p:nvPr/>
        </p:nvSpPr>
        <p:spPr bwMode="auto">
          <a:xfrm>
            <a:off x="6286512" y="2571744"/>
            <a:ext cx="511175" cy="209550"/>
          </a:xfrm>
          <a:prstGeom prst="rect">
            <a:avLst/>
          </a:prstGeom>
        </p:spPr>
        <p:txBody>
          <a:bodyPr wrap="none" fromWordArt="1">
            <a:prstTxWarp prst="textDeflate">
              <a:avLst>
                <a:gd name="adj" fmla="val 0"/>
              </a:avLst>
            </a:prstTxWarp>
          </a:bodyPr>
          <a:lstStyle/>
          <a:p>
            <a:pPr algn="ctr" rtl="0"/>
            <a:r>
              <a:rPr lang="en-US" sz="1400" b="1" kern="10" spc="0" dirty="0" smtClean="0">
                <a:ln w="9525">
                  <a:solidFill>
                    <a:srgbClr val="000000"/>
                  </a:solidFill>
                  <a:round/>
                  <a:headEnd/>
                  <a:tailEnd/>
                </a:ln>
                <a:solidFill>
                  <a:srgbClr val="000000"/>
                </a:solidFill>
                <a:effectLst/>
                <a:latin typeface="Times New Roman"/>
                <a:cs typeface="Times New Roman"/>
              </a:rPr>
              <a:t>Sort</a:t>
            </a:r>
            <a:endParaRPr lang="en-US" sz="1400" b="1" kern="10" spc="0" dirty="0">
              <a:ln w="9525">
                <a:solidFill>
                  <a:srgbClr val="000000"/>
                </a:solidFill>
                <a:round/>
                <a:headEnd/>
                <a:tailEnd/>
              </a:ln>
              <a:solidFill>
                <a:srgbClr val="000000"/>
              </a:solidFill>
              <a:effectLst/>
              <a:latin typeface="Times New Roman"/>
              <a:cs typeface="Times New Roman"/>
            </a:endParaRPr>
          </a:p>
        </p:txBody>
      </p:sp>
      <p:grpSp>
        <p:nvGrpSpPr>
          <p:cNvPr id="17" name="Group 16"/>
          <p:cNvGrpSpPr/>
          <p:nvPr/>
        </p:nvGrpSpPr>
        <p:grpSpPr>
          <a:xfrm>
            <a:off x="1000100" y="4643446"/>
            <a:ext cx="5500726" cy="642942"/>
            <a:chOff x="544221" y="4143380"/>
            <a:chExt cx="4456343" cy="590550"/>
          </a:xfrm>
        </p:grpSpPr>
        <p:sp>
          <p:nvSpPr>
            <p:cNvPr id="103433" name="Rectangle 9"/>
            <p:cNvSpPr>
              <a:spLocks noChangeArrowheads="1"/>
            </p:cNvSpPr>
            <p:nvPr/>
          </p:nvSpPr>
          <p:spPr bwMode="auto">
            <a:xfrm>
              <a:off x="4286248" y="4357694"/>
              <a:ext cx="714316"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1.650.000</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3432" name="Object 8"/>
            <p:cNvGraphicFramePr>
              <a:graphicFrameLocks noChangeAspect="1"/>
            </p:cNvGraphicFramePr>
            <p:nvPr/>
          </p:nvGraphicFramePr>
          <p:xfrm>
            <a:off x="1142976" y="4143380"/>
            <a:ext cx="3181350" cy="590550"/>
          </p:xfrm>
          <a:graphic>
            <a:graphicData uri="http://schemas.openxmlformats.org/presentationml/2006/ole">
              <p:oleObj spid="_x0000_s103432" name="Equation" r:id="rId3" imgW="2717800" imgH="584200" progId="Equation.3">
                <p:embed/>
              </p:oleObj>
            </a:graphicData>
          </a:graphic>
        </p:graphicFrame>
        <p:sp>
          <p:nvSpPr>
            <p:cNvPr id="103434" name="Rectangle 10"/>
            <p:cNvSpPr>
              <a:spLocks noChangeArrowheads="1"/>
            </p:cNvSpPr>
            <p:nvPr/>
          </p:nvSpPr>
          <p:spPr bwMode="auto">
            <a:xfrm>
              <a:off x="544221" y="4357694"/>
              <a:ext cx="57579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 م</a:t>
              </a:r>
              <a:r>
                <a:rPr kumimoji="0" lang="fa-IR"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ی</a:t>
              </a:r>
              <a:r>
                <a:rPr kumimoji="0" lang="ar-SA" sz="12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انه</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1" name="Right Arrow 20"/>
          <p:cNvSpPr/>
          <p:nvPr/>
        </p:nvSpPr>
        <p:spPr>
          <a:xfrm rot="10800000" flipV="1">
            <a:off x="6143636" y="3071809"/>
            <a:ext cx="785818" cy="14287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ransition>
    <p:wheel spokes="2"/>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868346"/>
          </a:xfrm>
        </p:spPr>
        <p:txBody>
          <a:bodyPr>
            <a:noAutofit/>
          </a:bodyPr>
          <a:lstStyle/>
          <a:p>
            <a:pPr algn="ctr" rtl="1"/>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مركزي</a:t>
            </a:r>
            <a:r>
              <a:rPr lang="en-US" sz="3600" dirty="0" smtClean="0"/>
              <a:t/>
            </a:r>
            <a:br>
              <a:rPr lang="en-US" sz="3600" dirty="0" smtClean="0"/>
            </a:br>
            <a:endParaRPr lang="en-US" sz="3600" dirty="0"/>
          </a:p>
        </p:txBody>
      </p:sp>
      <p:sp>
        <p:nvSpPr>
          <p:cNvPr id="3" name="Content Placeholder 2"/>
          <p:cNvSpPr>
            <a:spLocks noGrp="1"/>
          </p:cNvSpPr>
          <p:nvPr>
            <p:ph idx="1"/>
          </p:nvPr>
        </p:nvSpPr>
        <p:spPr>
          <a:xfrm>
            <a:off x="214282" y="1142984"/>
            <a:ext cx="8715436" cy="5357850"/>
          </a:xfrm>
        </p:spPr>
        <p:txBody>
          <a:bodyPr>
            <a:normAutofit fontScale="85000" lnSpcReduction="20000"/>
          </a:bodyPr>
          <a:lstStyle/>
          <a:p>
            <a:pPr algn="r" rtl="1"/>
            <a:r>
              <a:rPr lang="ar-SA" sz="2500" b="1" dirty="0" smtClean="0"/>
              <a:t>مُد </a:t>
            </a:r>
            <a:r>
              <a:rPr lang="fa-IR" sz="2500" b="1" dirty="0" smtClean="0"/>
              <a:t>،</a:t>
            </a:r>
            <a:r>
              <a:rPr lang="ar-SA" sz="2500" b="1" dirty="0" smtClean="0"/>
              <a:t>نما</a:t>
            </a:r>
            <a:r>
              <a:rPr lang="fa-IR" sz="2500" b="1" dirty="0" smtClean="0"/>
              <a:t> (</a:t>
            </a:r>
            <a:r>
              <a:rPr lang="en-US" sz="2500" b="1" dirty="0" smtClean="0"/>
              <a:t>Mode</a:t>
            </a:r>
            <a:r>
              <a:rPr lang="fa-IR" sz="2500" b="1" dirty="0" smtClean="0"/>
              <a:t>): </a:t>
            </a:r>
            <a:r>
              <a:rPr lang="ar-SA" sz="2500" dirty="0" smtClean="0"/>
              <a:t>مشاهده‌اي است كه در جامعه بيشترين فراواني را دارد. اشكالي كه در اين شاخص وجود دارد اين است كه امكان دارد در يك جامعه بيش از يك مُد داشته باشيم.</a:t>
            </a:r>
            <a:endParaRPr lang="en-US" sz="2500" dirty="0" smtClean="0"/>
          </a:p>
          <a:p>
            <a:pPr lvl="0" algn="r" rtl="1"/>
            <a:r>
              <a:rPr lang="fa-IR" sz="2500" dirty="0" smtClean="0"/>
              <a:t>یکی از مهمترین کاربردهای آن در شناسایی سن شیوع بیماری ها می باشد.</a:t>
            </a:r>
          </a:p>
          <a:p>
            <a:pPr algn="r" rtl="1">
              <a:spcBef>
                <a:spcPct val="50000"/>
              </a:spcBef>
            </a:pPr>
            <a:r>
              <a:rPr lang="fa-IR" sz="2800" dirty="0" smtClean="0">
                <a:latin typeface="Times New Roman" pitchFamily="18" charset="0"/>
                <a:cs typeface="Times New Roman" pitchFamily="18" charset="0"/>
              </a:rPr>
              <a:t>مثال: براي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هاي 2، 2، 5، 7، 9، 9، 9، 10، 10، 11، 12و 18 نما برابر 9=</a:t>
            </a:r>
            <a:r>
              <a:rPr lang="en-US" sz="2800" dirty="0" smtClean="0">
                <a:latin typeface="Times New Roman" pitchFamily="18" charset="0"/>
                <a:cs typeface="Times New Roman" pitchFamily="18" charset="0"/>
              </a:rPr>
              <a:t>M</a:t>
            </a:r>
            <a:r>
              <a:rPr lang="fa-IR" sz="2800" dirty="0" smtClean="0">
                <a:latin typeface="Times New Roman" pitchFamily="18" charset="0"/>
                <a:cs typeface="Times New Roman" pitchFamily="18" charset="0"/>
              </a:rPr>
              <a:t> است، زيرا فراواني داده 9 بيش از فراواني ديگر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 است.</a:t>
            </a:r>
          </a:p>
          <a:p>
            <a:pPr algn="r" rtl="1">
              <a:spcBef>
                <a:spcPct val="50000"/>
              </a:spcBef>
            </a:pPr>
            <a:r>
              <a:rPr lang="fa-IR" sz="2800" dirty="0" smtClean="0">
                <a:latin typeface="Times New Roman" pitchFamily="18" charset="0"/>
                <a:cs typeface="Times New Roman" pitchFamily="18" charset="0"/>
              </a:rPr>
              <a:t>مثال: براي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 2، 3، 4، 4، 4، 5، 5، 7، 7، 7و 9، دو داده 4 و 7 به عنوان نما اختيار مي</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شوند، زيرا فراواني اين دو داده، بيش از فراواني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هاي ديگر است.</a:t>
            </a:r>
          </a:p>
          <a:p>
            <a:pPr algn="r" rtl="1">
              <a:spcBef>
                <a:spcPct val="50000"/>
              </a:spcBef>
            </a:pPr>
            <a:r>
              <a:rPr lang="fa-IR" sz="2800" dirty="0" smtClean="0">
                <a:latin typeface="Times New Roman" pitchFamily="18" charset="0"/>
                <a:cs typeface="Times New Roman" pitchFamily="18" charset="0"/>
              </a:rPr>
              <a:t>مثال: براي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هاي 3، 5، 8، 10، 12، 15و 16، نما وجود ندارد، زيرا تمام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 داراي فراواني يكسان هستند.</a:t>
            </a:r>
          </a:p>
          <a:p>
            <a:pPr algn="r" rtl="1">
              <a:spcBef>
                <a:spcPct val="50000"/>
              </a:spcBef>
            </a:pPr>
            <a:r>
              <a:rPr lang="fa-IR" sz="2800" dirty="0" smtClean="0">
                <a:latin typeface="Times New Roman" pitchFamily="18" charset="0"/>
                <a:cs typeface="Times New Roman" pitchFamily="18" charset="0"/>
              </a:rPr>
              <a:t>مثال: براي داده</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ها 2، 3، 4، 4، 4، 5، 5، 5، 7، 7و 9دو داده 4و 5 را كه داراي بيشترين فراواني هستند به عنوان نما بر مي</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گزينيم،</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اما از آنجا كه اين دو داده در در كنار يكديگر قرار دارند، </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نصف مجموع دو داده به عنوان نما اختيار مي</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شود،</a:t>
            </a:r>
            <a:r>
              <a:rPr lang="fa-IR" sz="2800" dirty="0" smtClean="0">
                <a:latin typeface="Times New Roman" pitchFamily="18" charset="0"/>
                <a:cs typeface="B Nazanin" pitchFamily="2" charset="-78"/>
              </a:rPr>
              <a:t>‌</a:t>
            </a:r>
            <a:r>
              <a:rPr lang="fa-IR" sz="2800" dirty="0" smtClean="0">
                <a:latin typeface="Times New Roman" pitchFamily="18" charset="0"/>
                <a:cs typeface="Times New Roman" pitchFamily="18" charset="0"/>
              </a:rPr>
              <a:t> يعني 4.5=</a:t>
            </a:r>
            <a:r>
              <a:rPr lang="en-US" sz="2800" dirty="0" smtClean="0">
                <a:latin typeface="Times New Roman" pitchFamily="18" charset="0"/>
                <a:cs typeface="Times New Roman" pitchFamily="18" charset="0"/>
              </a:rPr>
              <a:t>M</a:t>
            </a:r>
            <a:r>
              <a:rPr lang="fa-IR"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lvl="0" algn="r" rtl="1"/>
            <a:endParaRPr lang="fa-IR" sz="2500" dirty="0" smtClean="0"/>
          </a:p>
          <a:p>
            <a:pPr lvl="0" algn="r" rtl="1"/>
            <a:endParaRPr lang="en-US" sz="2500" dirty="0"/>
          </a:p>
        </p:txBody>
      </p:sp>
    </p:spTree>
  </p:cSld>
  <p:clrMapOvr>
    <a:masterClrMapping/>
  </p:clrMapOvr>
  <p:transition>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5720" y="3214686"/>
            <a:ext cx="4929222" cy="1285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42844" y="1000108"/>
            <a:ext cx="9001156" cy="5857892"/>
          </a:xfrm>
        </p:spPr>
        <p:txBody>
          <a:bodyPr>
            <a:normAutofit/>
          </a:bodyPr>
          <a:lstStyle/>
          <a:p>
            <a:pPr lvl="0" algn="r" rtl="1"/>
            <a:r>
              <a:rPr lang="ar-SA" sz="2000" b="1" dirty="0" smtClean="0"/>
              <a:t>دامنه تغييرات </a:t>
            </a:r>
            <a:r>
              <a:rPr lang="en-US" sz="2000" b="1" dirty="0" smtClean="0"/>
              <a:t>Range</a:t>
            </a:r>
            <a:r>
              <a:rPr lang="fa-IR" sz="2000" b="1" dirty="0" smtClean="0"/>
              <a:t>: </a:t>
            </a:r>
            <a:r>
              <a:rPr lang="ar-SA" sz="2000" dirty="0" smtClean="0"/>
              <a:t>برابر است با اختلاف كمترين مقدار مشاهده با بيشترين مقدار مشاهده. از معايب دامنه تغييرات اين است كه فقط از دو مقدار كمترين و بيشترين تأثير مي‌پذيرد و بقيه مشاهدات در نشان دادن وضعيت پراكندگي نقشي ندارند.</a:t>
            </a:r>
            <a:endParaRPr lang="fa-IR" sz="2000" dirty="0" smtClean="0"/>
          </a:p>
          <a:p>
            <a:pPr lvl="0" algn="r" rtl="1"/>
            <a:endParaRPr lang="en-US" sz="2000" dirty="0" smtClean="0"/>
          </a:p>
          <a:p>
            <a:pPr lvl="0" algn="r" rtl="1"/>
            <a:r>
              <a:rPr lang="ar-SA" sz="2000" b="1" dirty="0" smtClean="0"/>
              <a:t>واريانس </a:t>
            </a:r>
            <a:r>
              <a:rPr lang="en-US" sz="2000" b="1" dirty="0" smtClean="0"/>
              <a:t>Variance </a:t>
            </a:r>
            <a:r>
              <a:rPr lang="fa-IR" sz="2000" b="1" dirty="0" smtClean="0"/>
              <a:t>: </a:t>
            </a:r>
            <a:r>
              <a:rPr lang="ar-SA" sz="2000" dirty="0" smtClean="0"/>
              <a:t>برابر است با متوسط مجذور انحرافات</a:t>
            </a:r>
            <a:r>
              <a:rPr lang="fa-IR" sz="2000" dirty="0" smtClean="0"/>
              <a:t> از میانگین</a:t>
            </a:r>
          </a:p>
          <a:p>
            <a:pPr lvl="0" algn="r" rtl="1"/>
            <a:endParaRPr lang="fa-IR" sz="2000" dirty="0" smtClean="0"/>
          </a:p>
          <a:p>
            <a:pPr lvl="0" algn="r" rtl="1"/>
            <a:endParaRPr lang="fa-IR" sz="2000" dirty="0" smtClean="0"/>
          </a:p>
          <a:p>
            <a:pPr lvl="0" algn="r" rtl="1"/>
            <a:endParaRPr lang="fa-IR" sz="2000" dirty="0" smtClean="0"/>
          </a:p>
          <a:p>
            <a:pPr lvl="0" algn="r" rtl="1"/>
            <a:endParaRPr lang="fa-IR" sz="2000" dirty="0" smtClean="0"/>
          </a:p>
          <a:p>
            <a:pPr lvl="0" algn="r" rtl="1"/>
            <a:r>
              <a:rPr lang="ar-SA" sz="2000" b="1" dirty="0" smtClean="0"/>
              <a:t>انحراف معيار </a:t>
            </a:r>
            <a:r>
              <a:rPr lang="en-US" sz="2000" b="1" dirty="0" smtClean="0"/>
              <a:t>Standard deviation</a:t>
            </a:r>
            <a:r>
              <a:rPr lang="fa-IR" sz="2000" b="1" dirty="0" smtClean="0"/>
              <a:t> : </a:t>
            </a:r>
            <a:r>
              <a:rPr lang="ar-SA" sz="2000" dirty="0" smtClean="0"/>
              <a:t>همان واريانس است كه </a:t>
            </a:r>
            <a:r>
              <a:rPr lang="fa-IR" sz="2000" dirty="0" smtClean="0"/>
              <a:t>از آن </a:t>
            </a:r>
            <a:r>
              <a:rPr lang="ar-SA" sz="2000" dirty="0" smtClean="0"/>
              <a:t>جذر گرفته شده است. پس : </a:t>
            </a:r>
            <a:endParaRPr lang="fa-IR" sz="2000" dirty="0" smtClean="0"/>
          </a:p>
          <a:p>
            <a:pPr lvl="0" algn="r" rtl="1"/>
            <a:endParaRPr lang="fa-IR" sz="2000" dirty="0" smtClean="0"/>
          </a:p>
          <a:p>
            <a:pPr lvl="0" algn="r" rtl="1"/>
            <a:endParaRPr lang="fa-IR" sz="2000" dirty="0" smtClean="0"/>
          </a:p>
          <a:p>
            <a:pPr lvl="0" algn="r" rtl="1"/>
            <a:r>
              <a:rPr lang="fa-IR" sz="2000" dirty="0" smtClean="0"/>
              <a:t>ضریب تغییرات </a:t>
            </a:r>
            <a:r>
              <a:rPr lang="en-US" sz="2000" b="1" dirty="0" smtClean="0"/>
              <a:t>Coefficient of variation</a:t>
            </a:r>
            <a:r>
              <a:rPr lang="fa-IR" sz="2000" b="1" dirty="0" smtClean="0"/>
              <a:t>:</a:t>
            </a:r>
            <a:r>
              <a:rPr lang="ar-SA" sz="2000" b="1" dirty="0" smtClean="0"/>
              <a:t> </a:t>
            </a:r>
            <a:r>
              <a:rPr lang="ar-SA" sz="2000" dirty="0" smtClean="0"/>
              <a:t>شاخص خوبي است براي نشان دادن پراكندگي داده‌ها يا ميزان تغييرپذيري مشاهدات حول ميانگين</a:t>
            </a:r>
            <a:endParaRPr lang="en-US" sz="2000" dirty="0"/>
          </a:p>
        </p:txBody>
      </p:sp>
      <p:grpSp>
        <p:nvGrpSpPr>
          <p:cNvPr id="12" name="Group 11"/>
          <p:cNvGrpSpPr/>
          <p:nvPr/>
        </p:nvGrpSpPr>
        <p:grpSpPr>
          <a:xfrm>
            <a:off x="428595" y="3214686"/>
            <a:ext cx="4357719" cy="1357322"/>
            <a:chOff x="38749" y="3519129"/>
            <a:chExt cx="2788110" cy="647700"/>
          </a:xfrm>
        </p:grpSpPr>
        <p:graphicFrame>
          <p:nvGraphicFramePr>
            <p:cNvPr id="104452" name="Object 4"/>
            <p:cNvGraphicFramePr>
              <a:graphicFrameLocks noChangeAspect="1"/>
            </p:cNvGraphicFramePr>
            <p:nvPr/>
          </p:nvGraphicFramePr>
          <p:xfrm>
            <a:off x="574788" y="3618777"/>
            <a:ext cx="962025" cy="447675"/>
          </p:xfrm>
          <a:graphic>
            <a:graphicData uri="http://schemas.openxmlformats.org/presentationml/2006/ole">
              <p:oleObj spid="_x0000_s104452" name="Equation" r:id="rId3" imgW="876240" imgH="444240" progId="Equation.3">
                <p:embed/>
              </p:oleObj>
            </a:graphicData>
          </a:graphic>
        </p:graphicFrame>
        <p:graphicFrame>
          <p:nvGraphicFramePr>
            <p:cNvPr id="104450" name="Object 2"/>
            <p:cNvGraphicFramePr>
              <a:graphicFrameLocks noChangeAspect="1"/>
            </p:cNvGraphicFramePr>
            <p:nvPr/>
          </p:nvGraphicFramePr>
          <p:xfrm>
            <a:off x="1598134" y="3519129"/>
            <a:ext cx="1228725" cy="647700"/>
          </p:xfrm>
          <a:graphic>
            <a:graphicData uri="http://schemas.openxmlformats.org/presentationml/2006/ole">
              <p:oleObj spid="_x0000_s104450" name="Equation" r:id="rId4" imgW="1040948" imgH="634725" progId="Equation.3">
                <p:embed/>
              </p:oleObj>
            </a:graphicData>
          </a:graphic>
        </p:graphicFrame>
        <p:sp>
          <p:nvSpPr>
            <p:cNvPr id="104453" name="Rectangle 5"/>
            <p:cNvSpPr>
              <a:spLocks noChangeArrowheads="1"/>
            </p:cNvSpPr>
            <p:nvPr/>
          </p:nvSpPr>
          <p:spPr bwMode="auto">
            <a:xfrm>
              <a:off x="38749" y="3718421"/>
              <a:ext cx="571504"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B Nazanin" charset="-78"/>
                </a:rPr>
                <a:t>S</a:t>
              </a:r>
              <a:r>
                <a:rPr kumimoji="0" lang="ar-SA" sz="1200" b="1" i="0" u="none" strike="noStrike" cap="none" normalizeH="0" baseline="30000" dirty="0" smtClean="0">
                  <a:ln>
                    <a:noFill/>
                  </a:ln>
                  <a:solidFill>
                    <a:schemeClr val="tx1"/>
                  </a:solidFill>
                  <a:effectLst/>
                  <a:latin typeface="Arial" pitchFamily="34" charset="0"/>
                  <a:ea typeface="Times New Roman" pitchFamily="18" charset="0"/>
                  <a:cs typeface="B Nazanin" charset="-78"/>
                </a:rPr>
                <a:t>2</a:t>
              </a: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B Nazanin" charset="-78"/>
                </a:rPr>
                <a:t> =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6" name="Rectangle 15"/>
          <p:cNvSpPr/>
          <p:nvPr/>
        </p:nvSpPr>
        <p:spPr>
          <a:xfrm>
            <a:off x="428596" y="4857760"/>
            <a:ext cx="1071570"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S=                </a:t>
            </a:r>
            <a:endParaRPr lang="en-US" dirty="0"/>
          </a:p>
        </p:txBody>
      </p:sp>
      <p:sp>
        <p:nvSpPr>
          <p:cNvPr id="2" name="Title 1"/>
          <p:cNvSpPr>
            <a:spLocks noGrp="1"/>
          </p:cNvSpPr>
          <p:nvPr>
            <p:ph type="title"/>
          </p:nvPr>
        </p:nvSpPr>
        <p:spPr>
          <a:xfrm>
            <a:off x="457200" y="274638"/>
            <a:ext cx="8401080" cy="654032"/>
          </a:xfrm>
        </p:spPr>
        <p:txBody>
          <a:bodyPr>
            <a:normAutofit/>
          </a:bodyPr>
          <a:lstStyle/>
          <a:p>
            <a:pPr algn="ctr" rtl="1"/>
            <a:r>
              <a:rPr lang="ar-SA"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شاخص‌هاي </a:t>
            </a:r>
            <a:r>
              <a:rPr lang="fa-IR" sz="36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پراکندگی</a:t>
            </a:r>
            <a:endParaRPr lang="en-US" sz="3600" dirty="0"/>
          </a:p>
        </p:txBody>
      </p:sp>
      <p:sp>
        <p:nvSpPr>
          <p:cNvPr id="104457"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56" name="Object 8"/>
          <p:cNvGraphicFramePr>
            <a:graphicFrameLocks noChangeAspect="1"/>
          </p:cNvGraphicFramePr>
          <p:nvPr/>
        </p:nvGraphicFramePr>
        <p:xfrm>
          <a:off x="714348" y="4929198"/>
          <a:ext cx="706437" cy="407988"/>
        </p:xfrm>
        <a:graphic>
          <a:graphicData uri="http://schemas.openxmlformats.org/presentationml/2006/ole">
            <p:oleObj spid="_x0000_s104456" name="Equation" r:id="rId5" imgW="317160" imgH="253800" progId="Equation.3">
              <p:embed/>
            </p:oleObj>
          </a:graphicData>
        </a:graphic>
      </p:graphicFrame>
      <p:sp>
        <p:nvSpPr>
          <p:cNvPr id="104458"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9"/>
          <p:cNvGraphicFramePr>
            <a:graphicFrameLocks noChangeAspect="1"/>
          </p:cNvGraphicFramePr>
          <p:nvPr/>
        </p:nvGraphicFramePr>
        <p:xfrm>
          <a:off x="285720" y="6202181"/>
          <a:ext cx="1985968" cy="655819"/>
        </p:xfrm>
        <a:graphic>
          <a:graphicData uri="http://schemas.openxmlformats.org/presentationml/2006/ole">
            <p:oleObj spid="_x0000_s104457" name="Equation" r:id="rId6" imgW="1028520" imgH="393480" progId="Equation.3">
              <p:embed/>
            </p:oleObj>
          </a:graphicData>
        </a:graphic>
      </p:graphicFrame>
      <p:graphicFrame>
        <p:nvGraphicFramePr>
          <p:cNvPr id="104460" name="Object 12"/>
          <p:cNvGraphicFramePr>
            <a:graphicFrameLocks noChangeAspect="1"/>
          </p:cNvGraphicFramePr>
          <p:nvPr/>
        </p:nvGraphicFramePr>
        <p:xfrm>
          <a:off x="1397000" y="2286000"/>
          <a:ext cx="1555750" cy="357188"/>
        </p:xfrm>
        <a:graphic>
          <a:graphicData uri="http://schemas.openxmlformats.org/presentationml/2006/ole">
            <p:oleObj spid="_x0000_s104460" name="Equation" r:id="rId7" imgW="1002960" imgH="228600" progId="Equation.3">
              <p:embed/>
            </p:oleObj>
          </a:graphicData>
        </a:graphic>
      </p:graphicFrame>
    </p:spTree>
  </p:cSld>
  <p:clrMapOvr>
    <a:masterClrMapping/>
  </p:clrMapOvr>
  <p:transition>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654032"/>
          </a:xfrm>
        </p:spPr>
        <p:txBody>
          <a:bodyPr>
            <a:normAutofit fontScale="90000"/>
          </a:bodyPr>
          <a:lstStyle/>
          <a:p>
            <a:pPr algn="ctr" rtl="1"/>
            <a:r>
              <a:rPr lang="ar-SA" sz="48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م</a:t>
            </a:r>
            <a:r>
              <a:rPr lang="fa-IR" sz="48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rPr>
              <a:t>ثال</a:t>
            </a:r>
            <a:endParaRPr lang="en-US" dirty="0"/>
          </a:p>
        </p:txBody>
      </p:sp>
      <p:sp>
        <p:nvSpPr>
          <p:cNvPr id="3" name="Content Placeholder 2"/>
          <p:cNvSpPr>
            <a:spLocks noGrp="1"/>
          </p:cNvSpPr>
          <p:nvPr>
            <p:ph idx="1"/>
          </p:nvPr>
        </p:nvSpPr>
        <p:spPr>
          <a:xfrm>
            <a:off x="285720" y="1000108"/>
            <a:ext cx="8643998" cy="5643602"/>
          </a:xfrm>
        </p:spPr>
        <p:txBody>
          <a:bodyPr>
            <a:normAutofit/>
          </a:bodyPr>
          <a:lstStyle/>
          <a:p>
            <a:pPr algn="r" rtl="1"/>
            <a:r>
              <a:rPr lang="ar-SA" sz="2500" dirty="0" smtClean="0"/>
              <a:t>فرض كنيد اطلاعات زير وزن يك نمونه ده نفره از دانشجويان كلاس باشد. مطلوب است شاخصهاي مركزي و شاخصهاي پراكندگي براي وزن دانشجويان كلاس.</a:t>
            </a:r>
            <a:endParaRPr lang="en-US" sz="2500" dirty="0" smtClean="0"/>
          </a:p>
          <a:p>
            <a:pPr algn="r" rtl="1">
              <a:buNone/>
            </a:pPr>
            <a:r>
              <a:rPr lang="ar-SA" sz="2500" dirty="0" smtClean="0"/>
              <a:t>68</a:t>
            </a:r>
            <a:r>
              <a:rPr lang="fa-IR" sz="2500" dirty="0" smtClean="0"/>
              <a:t>و</a:t>
            </a:r>
            <a:r>
              <a:rPr lang="ar-SA" sz="2500" dirty="0" smtClean="0"/>
              <a:t>60</a:t>
            </a:r>
            <a:r>
              <a:rPr lang="fa-IR" sz="2500" dirty="0" smtClean="0"/>
              <a:t>و </a:t>
            </a:r>
            <a:r>
              <a:rPr lang="ar-SA" sz="2500" dirty="0" smtClean="0"/>
              <a:t>65</a:t>
            </a:r>
            <a:r>
              <a:rPr lang="fa-IR" sz="2500" dirty="0" smtClean="0"/>
              <a:t>و</a:t>
            </a:r>
            <a:r>
              <a:rPr lang="ar-SA" sz="2500" dirty="0" smtClean="0"/>
              <a:t>64</a:t>
            </a:r>
            <a:r>
              <a:rPr lang="fa-IR" sz="2500" dirty="0" smtClean="0"/>
              <a:t>و</a:t>
            </a:r>
            <a:r>
              <a:rPr lang="ar-SA" sz="2500" dirty="0" smtClean="0"/>
              <a:t>57</a:t>
            </a:r>
            <a:r>
              <a:rPr lang="fa-IR" sz="2500" dirty="0" smtClean="0"/>
              <a:t>و</a:t>
            </a:r>
            <a:r>
              <a:rPr lang="ar-SA" sz="2500" dirty="0" smtClean="0"/>
              <a:t>52</a:t>
            </a:r>
            <a:r>
              <a:rPr lang="fa-IR" sz="2500" dirty="0" smtClean="0"/>
              <a:t>و</a:t>
            </a:r>
            <a:r>
              <a:rPr lang="ar-SA" sz="2500" dirty="0" smtClean="0"/>
              <a:t>50</a:t>
            </a:r>
            <a:r>
              <a:rPr lang="fa-IR" sz="2500" dirty="0" smtClean="0"/>
              <a:t>و</a:t>
            </a:r>
            <a:r>
              <a:rPr lang="ar-SA" sz="2500" dirty="0" smtClean="0"/>
              <a:t>48</a:t>
            </a:r>
            <a:r>
              <a:rPr lang="fa-IR" sz="2500" dirty="0" smtClean="0"/>
              <a:t>و</a:t>
            </a:r>
            <a:r>
              <a:rPr lang="ar-SA" sz="2500" dirty="0" smtClean="0"/>
              <a:t>60</a:t>
            </a:r>
            <a:r>
              <a:rPr lang="fa-IR" sz="2500" dirty="0" smtClean="0"/>
              <a:t>و </a:t>
            </a:r>
            <a:r>
              <a:rPr lang="ar-SA" sz="2500" dirty="0" smtClean="0"/>
              <a:t>65</a:t>
            </a:r>
            <a:endParaRPr lang="fa-IR" sz="2500" dirty="0" smtClean="0"/>
          </a:p>
          <a:p>
            <a:pPr algn="r" rtl="1">
              <a:buNone/>
            </a:pPr>
            <a:endParaRPr lang="fa-IR" sz="2500" dirty="0" smtClean="0"/>
          </a:p>
          <a:p>
            <a:pPr algn="r" rtl="1">
              <a:buNone/>
            </a:pPr>
            <a:endParaRPr lang="fa-IR" sz="2500" dirty="0" smtClean="0"/>
          </a:p>
          <a:p>
            <a:pPr algn="r" rtl="1">
              <a:buNone/>
            </a:pPr>
            <a:endParaRPr lang="fa-IR" sz="2500" dirty="0" smtClean="0"/>
          </a:p>
          <a:p>
            <a:pPr algn="r" rtl="1">
              <a:buNone/>
            </a:pPr>
            <a:r>
              <a:rPr lang="ar-SA" sz="2500" dirty="0" smtClean="0"/>
              <a:t>همانطور كه گفته شد براي محاسبه ميانه ابتدا بايد داده‌ها را مرتب كنيم. پس داريم :</a:t>
            </a:r>
            <a:endParaRPr lang="fa-IR" sz="2500" dirty="0" smtClean="0"/>
          </a:p>
          <a:p>
            <a:pPr algn="l">
              <a:buNone/>
            </a:pPr>
            <a:r>
              <a:rPr lang="ar-SA" sz="2800" dirty="0" smtClean="0"/>
              <a:t>68و65و65و64و60و60و57و52و50و48</a:t>
            </a:r>
            <a:endParaRPr lang="en-US" sz="2800" dirty="0" smtClean="0"/>
          </a:p>
          <a:p>
            <a:pPr algn="r" rtl="1">
              <a:buNone/>
            </a:pPr>
            <a:endParaRPr lang="en-US" sz="2500" dirty="0"/>
          </a:p>
        </p:txBody>
      </p:sp>
      <p:pic>
        <p:nvPicPr>
          <p:cNvPr id="106500" name="Picture 4"/>
          <p:cNvPicPr>
            <a:picLocks noChangeAspect="1" noChangeArrowheads="1"/>
          </p:cNvPicPr>
          <p:nvPr/>
        </p:nvPicPr>
        <p:blipFill>
          <a:blip r:embed="rId2" cstate="print"/>
          <a:srcRect/>
          <a:stretch>
            <a:fillRect/>
          </a:stretch>
        </p:blipFill>
        <p:spPr bwMode="auto">
          <a:xfrm>
            <a:off x="714348" y="3143248"/>
            <a:ext cx="3857652" cy="897399"/>
          </a:xfrm>
          <a:prstGeom prst="rect">
            <a:avLst/>
          </a:prstGeom>
          <a:noFill/>
          <a:ln w="9525">
            <a:noFill/>
            <a:miter lim="800000"/>
            <a:headEnd/>
            <a:tailEnd/>
          </a:ln>
          <a:effectLst/>
        </p:spPr>
      </p:pic>
      <p:pic>
        <p:nvPicPr>
          <p:cNvPr id="106501" name="Picture 5"/>
          <p:cNvPicPr>
            <a:picLocks noChangeAspect="1" noChangeArrowheads="1"/>
          </p:cNvPicPr>
          <p:nvPr/>
        </p:nvPicPr>
        <p:blipFill>
          <a:blip r:embed="rId3" cstate="print"/>
          <a:srcRect/>
          <a:stretch>
            <a:fillRect/>
          </a:stretch>
        </p:blipFill>
        <p:spPr bwMode="auto">
          <a:xfrm>
            <a:off x="642910" y="5572139"/>
            <a:ext cx="5643602" cy="916387"/>
          </a:xfrm>
          <a:prstGeom prst="rect">
            <a:avLst/>
          </a:prstGeom>
          <a:noFill/>
          <a:ln w="9525">
            <a:noFill/>
            <a:miter lim="800000"/>
            <a:headEnd/>
            <a:tailEnd/>
          </a:ln>
          <a:effectLst/>
        </p:spPr>
      </p:pic>
    </p:spTree>
  </p:cSld>
  <p:clrMapOvr>
    <a:masterClrMapping/>
  </p:clrMapOvr>
  <p:transition>
    <p:wheel spokes="2"/>
  </p:transition>
  <p:timing>
    <p:tnLst>
      <p:par>
        <p:cTn id="1" dur="indefinite" restart="never" nodeType="tmRoot"/>
      </p:par>
    </p:tnLst>
  </p:timing>
</p:sld>
</file>

<file path=ppt/theme/theme1.xml><?xml version="1.0" encoding="utf-8"?>
<a:theme xmlns:a="http://schemas.openxmlformats.org/drawingml/2006/main" name="Technic">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444</TotalTime>
  <Words>1498</Words>
  <Application>Microsoft Office PowerPoint</Application>
  <PresentationFormat>On-screen Show (4:3)</PresentationFormat>
  <Paragraphs>305</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Technic</vt:lpstr>
      <vt:lpstr>Equation</vt:lpstr>
      <vt:lpstr>روش های تجزیه و تحلیل اطلاعات</vt:lpstr>
      <vt:lpstr>مقدمه</vt:lpstr>
      <vt:lpstr>شاخص‌هاي مركزي</vt:lpstr>
      <vt:lpstr>حال اگر داده پرت يعني (4،500،000ريال) را حذف كنيم:   كه اين ميانگين به واقعيت نزديك‌تر است:  ميانه (Median): شاخصی است که حداقل (50%) مشاهدات كمتر و مساوی آن می باشند. برای محاسبه میانه، ابتدا مشاهدات را مرتب می نماییم.   1،200،000  1x 4،500،000 ريال  1x  1،300،000  2x 1،200،000 ريال  2x  2،000،000  3x 2،000،000 ريال  3x  2،000،000  4x 1،300،000 ريال  4x  4،500،000  5x 2،000،000 ريال  5x     </vt:lpstr>
      <vt:lpstr>شاخص‌هاي مركزي</vt:lpstr>
      <vt:lpstr>  1،000،000  1 1،000،000 1  1،200،000  2 4،500،000 2  1،300،000  3 1،200،000 3  2،000،000  4 2،000،000 4  2،000،000  5 1،300،000 5  4،500،000  6 2،000،000 6</vt:lpstr>
      <vt:lpstr>شاخص‌هاي مركزي </vt:lpstr>
      <vt:lpstr>شاخص‌هاي پراکندگی</vt:lpstr>
      <vt:lpstr>مثال</vt:lpstr>
      <vt:lpstr>مثال</vt:lpstr>
      <vt:lpstr>تنظیم جدول توزیع فراوانی</vt:lpstr>
      <vt:lpstr>مثال</vt:lpstr>
      <vt:lpstr>Slide 13</vt:lpstr>
      <vt:lpstr>نمودارهای متداول</vt:lpstr>
      <vt:lpstr>نمودار میله ای (Bar-Chart )</vt:lpstr>
      <vt:lpstr>نمودار دایره ای (Pie-Chart)  </vt:lpstr>
      <vt:lpstr>نمودار مستطیلی (Histogram)</vt:lpstr>
      <vt:lpstr>نمودار ساقه و برگ(steam and leaf)</vt:lpstr>
      <vt:lpstr>نمودار جعبه ای (Box Plot) </vt:lpstr>
      <vt:lpstr>مثال</vt:lpstr>
      <vt:lpstr>Slide 21</vt:lpstr>
      <vt:lpstr>Slide 22</vt:lpstr>
      <vt:lpstr>Slide 23</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آمار توصیفی</dc:title>
  <dc:creator>rahimzade</dc:creator>
  <cp:lastModifiedBy>parhizkar</cp:lastModifiedBy>
  <cp:revision>103</cp:revision>
  <dcterms:created xsi:type="dcterms:W3CDTF">2013-04-06T07:40:09Z</dcterms:created>
  <dcterms:modified xsi:type="dcterms:W3CDTF">2014-05-19T08:10:21Z</dcterms:modified>
</cp:coreProperties>
</file>